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351" r:id="rId2"/>
    <p:sldId id="399" r:id="rId3"/>
    <p:sldId id="400" r:id="rId4"/>
    <p:sldId id="383" r:id="rId5"/>
  </p:sldIdLst>
  <p:sldSz cx="30851475" cy="18000663"/>
  <p:notesSz cx="6858000" cy="9144000"/>
  <p:defaultTextStyle>
    <a:defPPr>
      <a:defRPr lang="en-US"/>
    </a:defPPr>
    <a:lvl1pPr marL="0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5871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1742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7613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3484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29355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5226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1098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6969" algn="l" defTabSz="1411742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mbers, Fiona" initials="CF" lastIdx="2" clrIdx="0">
    <p:extLst>
      <p:ext uri="{19B8F6BF-5375-455C-9EA6-DF929625EA0E}">
        <p15:presenceInfo xmlns:p15="http://schemas.microsoft.com/office/powerpoint/2012/main" userId="S::f.chambers@ucc.ie::c25a0ffb-2b20-40c9-8a94-94215dcdcef6" providerId="AD"/>
      </p:ext>
    </p:extLst>
  </p:cmAuthor>
  <p:cmAuthor id="2" name="Crowley, Jennifer" initials="CJ" lastIdx="0" clrIdx="1">
    <p:extLst>
      <p:ext uri="{19B8F6BF-5375-455C-9EA6-DF929625EA0E}">
        <p15:presenceInfo xmlns:p15="http://schemas.microsoft.com/office/powerpoint/2012/main" userId="S-1-5-21-366280191-1431725683-3082433272-14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D29AA"/>
    <a:srgbClr val="CCCC00"/>
    <a:srgbClr val="FF9900"/>
    <a:srgbClr val="CC9900"/>
    <a:srgbClr val="996600"/>
    <a:srgbClr val="CC6600"/>
    <a:srgbClr val="4028B6"/>
    <a:srgbClr val="77382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F39210-4A4A-4522-9689-8847F444686A}" v="20" dt="2024-07-08T09:00:25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Crowley" userId="a4ef6124-9338-4b3b-a56e-a57aecef7c01" providerId="ADAL" clId="{BEF39210-4A4A-4522-9689-8847F444686A}"/>
    <pc:docChg chg="undo custSel modSld">
      <pc:chgData name="Jennifer Crowley" userId="a4ef6124-9338-4b3b-a56e-a57aecef7c01" providerId="ADAL" clId="{BEF39210-4A4A-4522-9689-8847F444686A}" dt="2024-07-08T09:01:06.849" v="77" actId="14100"/>
      <pc:docMkLst>
        <pc:docMk/>
      </pc:docMkLst>
      <pc:sldChg chg="addSp delSp modSp mod">
        <pc:chgData name="Jennifer Crowley" userId="a4ef6124-9338-4b3b-a56e-a57aecef7c01" providerId="ADAL" clId="{BEF39210-4A4A-4522-9689-8847F444686A}" dt="2024-07-08T08:59:23.695" v="65" actId="14100"/>
        <pc:sldMkLst>
          <pc:docMk/>
          <pc:sldMk cId="1370653536" sldId="351"/>
        </pc:sldMkLst>
        <pc:spChg chg="mod">
          <ac:chgData name="Jennifer Crowley" userId="a4ef6124-9338-4b3b-a56e-a57aecef7c01" providerId="ADAL" clId="{BEF39210-4A4A-4522-9689-8847F444686A}" dt="2024-07-08T08:55:59.848" v="37" actId="20577"/>
          <ac:spMkLst>
            <pc:docMk/>
            <pc:sldMk cId="1370653536" sldId="351"/>
            <ac:spMk id="67" creationId="{00000000-0000-0000-0000-000000000000}"/>
          </ac:spMkLst>
        </pc:spChg>
        <pc:picChg chg="del mod">
          <ac:chgData name="Jennifer Crowley" userId="a4ef6124-9338-4b3b-a56e-a57aecef7c01" providerId="ADAL" clId="{BEF39210-4A4A-4522-9689-8847F444686A}" dt="2024-07-08T08:54:59.952" v="24" actId="478"/>
          <ac:picMkLst>
            <pc:docMk/>
            <pc:sldMk cId="1370653536" sldId="351"/>
            <ac:picMk id="64" creationId="{00000000-0000-0000-0000-000000000000}"/>
          </ac:picMkLst>
        </pc:picChg>
        <pc:picChg chg="add mod">
          <ac:chgData name="Jennifer Crowley" userId="a4ef6124-9338-4b3b-a56e-a57aecef7c01" providerId="ADAL" clId="{BEF39210-4A4A-4522-9689-8847F444686A}" dt="2024-07-08T08:51:53.393" v="5"/>
          <ac:picMkLst>
            <pc:docMk/>
            <pc:sldMk cId="1370653536" sldId="351"/>
            <ac:picMk id="69" creationId="{6F3C4824-F861-D7E3-8399-D93FDE7395B7}"/>
          </ac:picMkLst>
        </pc:picChg>
        <pc:picChg chg="mod">
          <ac:chgData name="Jennifer Crowley" userId="a4ef6124-9338-4b3b-a56e-a57aecef7c01" providerId="ADAL" clId="{BEF39210-4A4A-4522-9689-8847F444686A}" dt="2024-07-08T08:59:23.695" v="65" actId="14100"/>
          <ac:picMkLst>
            <pc:docMk/>
            <pc:sldMk cId="1370653536" sldId="351"/>
            <ac:picMk id="70" creationId="{00000000-0000-0000-0000-000000000000}"/>
          </ac:picMkLst>
        </pc:picChg>
        <pc:picChg chg="add mod">
          <ac:chgData name="Jennifer Crowley" userId="a4ef6124-9338-4b3b-a56e-a57aecef7c01" providerId="ADAL" clId="{BEF39210-4A4A-4522-9689-8847F444686A}" dt="2024-07-08T08:55:25.084" v="28" actId="14100"/>
          <ac:picMkLst>
            <pc:docMk/>
            <pc:sldMk cId="1370653536" sldId="351"/>
            <ac:picMk id="72" creationId="{9FEDEFA1-6346-72EC-E4A5-4D9F33194F37}"/>
          </ac:picMkLst>
        </pc:picChg>
        <pc:picChg chg="add mod">
          <ac:chgData name="Jennifer Crowley" userId="a4ef6124-9338-4b3b-a56e-a57aecef7c01" providerId="ADAL" clId="{BEF39210-4A4A-4522-9689-8847F444686A}" dt="2024-07-08T08:56:04.483" v="38" actId="14100"/>
          <ac:picMkLst>
            <pc:docMk/>
            <pc:sldMk cId="1370653536" sldId="351"/>
            <ac:picMk id="74" creationId="{3092A7DB-5759-B1C6-A453-A0ECED9E085E}"/>
          </ac:picMkLst>
        </pc:picChg>
      </pc:sldChg>
      <pc:sldChg chg="addSp delSp modSp mod">
        <pc:chgData name="Jennifer Crowley" userId="a4ef6124-9338-4b3b-a56e-a57aecef7c01" providerId="ADAL" clId="{BEF39210-4A4A-4522-9689-8847F444686A}" dt="2024-07-08T09:01:06.849" v="77" actId="14100"/>
        <pc:sldMkLst>
          <pc:docMk/>
          <pc:sldMk cId="2961190650" sldId="383"/>
        </pc:sldMkLst>
        <pc:spChg chg="mod">
          <ac:chgData name="Jennifer Crowley" userId="a4ef6124-9338-4b3b-a56e-a57aecef7c01" providerId="ADAL" clId="{BEF39210-4A4A-4522-9689-8847F444686A}" dt="2024-07-08T08:57:16.777" v="46" actId="14100"/>
          <ac:spMkLst>
            <pc:docMk/>
            <pc:sldMk cId="2961190650" sldId="383"/>
            <ac:spMk id="4" creationId="{00000000-0000-0000-0000-000000000000}"/>
          </ac:spMkLst>
        </pc:spChg>
        <pc:picChg chg="add del mod">
          <ac:chgData name="Jennifer Crowley" userId="a4ef6124-9338-4b3b-a56e-a57aecef7c01" providerId="ADAL" clId="{BEF39210-4A4A-4522-9689-8847F444686A}" dt="2024-07-08T08:58:59.254" v="62" actId="478"/>
          <ac:picMkLst>
            <pc:docMk/>
            <pc:sldMk cId="2961190650" sldId="383"/>
            <ac:picMk id="2" creationId="{74D489AD-1A52-2746-262A-A0BD0C49A320}"/>
          </ac:picMkLst>
        </pc:picChg>
        <pc:picChg chg="add mod">
          <ac:chgData name="Jennifer Crowley" userId="a4ef6124-9338-4b3b-a56e-a57aecef7c01" providerId="ADAL" clId="{BEF39210-4A4A-4522-9689-8847F444686A}" dt="2024-07-08T09:01:06.849" v="77" actId="14100"/>
          <ac:picMkLst>
            <pc:docMk/>
            <pc:sldMk cId="2961190650" sldId="383"/>
            <ac:picMk id="3" creationId="{7572CFA3-8224-0932-38E0-28C13EEA16A6}"/>
          </ac:picMkLst>
        </pc:picChg>
        <pc:picChg chg="mod">
          <ac:chgData name="Jennifer Crowley" userId="a4ef6124-9338-4b3b-a56e-a57aecef7c01" providerId="ADAL" clId="{BEF39210-4A4A-4522-9689-8847F444686A}" dt="2024-07-08T09:00:25.477" v="71" actId="14100"/>
          <ac:picMkLst>
            <pc:docMk/>
            <pc:sldMk cId="2961190650" sldId="383"/>
            <ac:picMk id="6" creationId="{00000000-0000-0000-0000-000000000000}"/>
          </ac:picMkLst>
        </pc:picChg>
        <pc:picChg chg="add mod">
          <ac:chgData name="Jennifer Crowley" userId="a4ef6124-9338-4b3b-a56e-a57aecef7c01" providerId="ADAL" clId="{BEF39210-4A4A-4522-9689-8847F444686A}" dt="2024-07-08T09:00:48.529" v="74" actId="14100"/>
          <ac:picMkLst>
            <pc:docMk/>
            <pc:sldMk cId="2961190650" sldId="383"/>
            <ac:picMk id="8" creationId="{6F619AC4-151D-D714-E281-38A27D62579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16979-C809-4CFC-A6F1-416509EFB082}" type="datetimeFigureOut">
              <a:rPr lang="en-IE" smtClean="0"/>
              <a:t>08/07/2024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1143000"/>
            <a:ext cx="5289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F1305-5033-4966-941F-A35E453D01B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2033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F1305-5033-4966-941F-A35E453D01B9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574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6435" y="2945943"/>
            <a:ext cx="23138606" cy="6266897"/>
          </a:xfrm>
        </p:spPr>
        <p:txBody>
          <a:bodyPr anchor="b"/>
          <a:lstStyle>
            <a:lvl1pPr algn="ctr">
              <a:defRPr sz="151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6435" y="9454516"/>
            <a:ext cx="23138606" cy="4345992"/>
          </a:xfrm>
        </p:spPr>
        <p:txBody>
          <a:bodyPr/>
          <a:lstStyle>
            <a:lvl1pPr marL="0" indent="0" algn="ctr">
              <a:buNone/>
              <a:defRPr sz="6073"/>
            </a:lvl1pPr>
            <a:lvl2pPr marL="1156945" indent="0" algn="ctr">
              <a:buNone/>
              <a:defRPr sz="5061"/>
            </a:lvl2pPr>
            <a:lvl3pPr marL="2313889" indent="0" algn="ctr">
              <a:buNone/>
              <a:defRPr sz="4555"/>
            </a:lvl3pPr>
            <a:lvl4pPr marL="3470834" indent="0" algn="ctr">
              <a:buNone/>
              <a:defRPr sz="4049"/>
            </a:lvl4pPr>
            <a:lvl5pPr marL="4627778" indent="0" algn="ctr">
              <a:buNone/>
              <a:defRPr sz="4049"/>
            </a:lvl5pPr>
            <a:lvl6pPr marL="5784723" indent="0" algn="ctr">
              <a:buNone/>
              <a:defRPr sz="4049"/>
            </a:lvl6pPr>
            <a:lvl7pPr marL="6941668" indent="0" algn="ctr">
              <a:buNone/>
              <a:defRPr sz="4049"/>
            </a:lvl7pPr>
            <a:lvl8pPr marL="8098612" indent="0" algn="ctr">
              <a:buNone/>
              <a:defRPr sz="4049"/>
            </a:lvl8pPr>
            <a:lvl9pPr marL="9255557" indent="0" algn="ctr">
              <a:buNone/>
              <a:defRPr sz="404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5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9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78087" y="958369"/>
            <a:ext cx="6652349" cy="152547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1039" y="958369"/>
            <a:ext cx="19571404" cy="152547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98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9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971" y="4487668"/>
            <a:ext cx="26609397" cy="7487774"/>
          </a:xfrm>
        </p:spPr>
        <p:txBody>
          <a:bodyPr anchor="b"/>
          <a:lstStyle>
            <a:lvl1pPr>
              <a:defRPr sz="151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971" y="12046280"/>
            <a:ext cx="26609397" cy="3937644"/>
          </a:xfrm>
        </p:spPr>
        <p:txBody>
          <a:bodyPr/>
          <a:lstStyle>
            <a:lvl1pPr marL="0" indent="0">
              <a:buNone/>
              <a:defRPr sz="6073">
                <a:solidFill>
                  <a:schemeClr val="tx1">
                    <a:tint val="75000"/>
                  </a:schemeClr>
                </a:solidFill>
              </a:defRPr>
            </a:lvl1pPr>
            <a:lvl2pPr marL="1156945" indent="0">
              <a:buNone/>
              <a:defRPr sz="5061">
                <a:solidFill>
                  <a:schemeClr val="tx1">
                    <a:tint val="75000"/>
                  </a:schemeClr>
                </a:solidFill>
              </a:defRPr>
            </a:lvl2pPr>
            <a:lvl3pPr marL="2313889" indent="0">
              <a:buNone/>
              <a:defRPr sz="4555">
                <a:solidFill>
                  <a:schemeClr val="tx1">
                    <a:tint val="75000"/>
                  </a:schemeClr>
                </a:solidFill>
              </a:defRPr>
            </a:lvl3pPr>
            <a:lvl4pPr marL="3470834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4pPr>
            <a:lvl5pPr marL="4627778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5pPr>
            <a:lvl6pPr marL="5784723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6pPr>
            <a:lvl7pPr marL="6941668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7pPr>
            <a:lvl8pPr marL="8098612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8pPr>
            <a:lvl9pPr marL="9255557" indent="0">
              <a:buNone/>
              <a:defRPr sz="40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68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1039" y="4791843"/>
            <a:ext cx="13111877" cy="11421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18559" y="4791843"/>
            <a:ext cx="13111877" cy="11421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72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57" y="958370"/>
            <a:ext cx="26609397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5058" y="4412664"/>
            <a:ext cx="13051619" cy="2162578"/>
          </a:xfrm>
        </p:spPr>
        <p:txBody>
          <a:bodyPr anchor="b"/>
          <a:lstStyle>
            <a:lvl1pPr marL="0" indent="0">
              <a:buNone/>
              <a:defRPr sz="6073" b="1"/>
            </a:lvl1pPr>
            <a:lvl2pPr marL="1156945" indent="0">
              <a:buNone/>
              <a:defRPr sz="5061" b="1"/>
            </a:lvl2pPr>
            <a:lvl3pPr marL="2313889" indent="0">
              <a:buNone/>
              <a:defRPr sz="4555" b="1"/>
            </a:lvl3pPr>
            <a:lvl4pPr marL="3470834" indent="0">
              <a:buNone/>
              <a:defRPr sz="4049" b="1"/>
            </a:lvl4pPr>
            <a:lvl5pPr marL="4627778" indent="0">
              <a:buNone/>
              <a:defRPr sz="4049" b="1"/>
            </a:lvl5pPr>
            <a:lvl6pPr marL="5784723" indent="0">
              <a:buNone/>
              <a:defRPr sz="4049" b="1"/>
            </a:lvl6pPr>
            <a:lvl7pPr marL="6941668" indent="0">
              <a:buNone/>
              <a:defRPr sz="4049" b="1"/>
            </a:lvl7pPr>
            <a:lvl8pPr marL="8098612" indent="0">
              <a:buNone/>
              <a:defRPr sz="4049" b="1"/>
            </a:lvl8pPr>
            <a:lvl9pPr marL="9255557" indent="0">
              <a:buNone/>
              <a:defRPr sz="40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5058" y="6575242"/>
            <a:ext cx="13051619" cy="96711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18559" y="4412664"/>
            <a:ext cx="13115895" cy="2162578"/>
          </a:xfrm>
        </p:spPr>
        <p:txBody>
          <a:bodyPr anchor="b"/>
          <a:lstStyle>
            <a:lvl1pPr marL="0" indent="0">
              <a:buNone/>
              <a:defRPr sz="6073" b="1"/>
            </a:lvl1pPr>
            <a:lvl2pPr marL="1156945" indent="0">
              <a:buNone/>
              <a:defRPr sz="5061" b="1"/>
            </a:lvl2pPr>
            <a:lvl3pPr marL="2313889" indent="0">
              <a:buNone/>
              <a:defRPr sz="4555" b="1"/>
            </a:lvl3pPr>
            <a:lvl4pPr marL="3470834" indent="0">
              <a:buNone/>
              <a:defRPr sz="4049" b="1"/>
            </a:lvl4pPr>
            <a:lvl5pPr marL="4627778" indent="0">
              <a:buNone/>
              <a:defRPr sz="4049" b="1"/>
            </a:lvl5pPr>
            <a:lvl6pPr marL="5784723" indent="0">
              <a:buNone/>
              <a:defRPr sz="4049" b="1"/>
            </a:lvl6pPr>
            <a:lvl7pPr marL="6941668" indent="0">
              <a:buNone/>
              <a:defRPr sz="4049" b="1"/>
            </a:lvl7pPr>
            <a:lvl8pPr marL="8098612" indent="0">
              <a:buNone/>
              <a:defRPr sz="4049" b="1"/>
            </a:lvl8pPr>
            <a:lvl9pPr marL="9255557" indent="0">
              <a:buNone/>
              <a:defRPr sz="404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18559" y="6575242"/>
            <a:ext cx="13115895" cy="96711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4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58" y="1200044"/>
            <a:ext cx="9950403" cy="4200155"/>
          </a:xfrm>
        </p:spPr>
        <p:txBody>
          <a:bodyPr anchor="b"/>
          <a:lstStyle>
            <a:lvl1pPr>
              <a:defRPr sz="80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895" y="2591763"/>
            <a:ext cx="15618559" cy="12792138"/>
          </a:xfrm>
        </p:spPr>
        <p:txBody>
          <a:bodyPr/>
          <a:lstStyle>
            <a:lvl1pPr>
              <a:defRPr sz="8098"/>
            </a:lvl1pPr>
            <a:lvl2pPr>
              <a:defRPr sz="7085"/>
            </a:lvl2pPr>
            <a:lvl3pPr>
              <a:defRPr sz="6073"/>
            </a:lvl3pPr>
            <a:lvl4pPr>
              <a:defRPr sz="5061"/>
            </a:lvl4pPr>
            <a:lvl5pPr>
              <a:defRPr sz="5061"/>
            </a:lvl5pPr>
            <a:lvl6pPr>
              <a:defRPr sz="5061"/>
            </a:lvl6pPr>
            <a:lvl7pPr>
              <a:defRPr sz="5061"/>
            </a:lvl7pPr>
            <a:lvl8pPr>
              <a:defRPr sz="5061"/>
            </a:lvl8pPr>
            <a:lvl9pPr>
              <a:defRPr sz="506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5058" y="5400199"/>
            <a:ext cx="9950403" cy="10004536"/>
          </a:xfrm>
        </p:spPr>
        <p:txBody>
          <a:bodyPr/>
          <a:lstStyle>
            <a:lvl1pPr marL="0" indent="0">
              <a:buNone/>
              <a:defRPr sz="4049"/>
            </a:lvl1pPr>
            <a:lvl2pPr marL="1156945" indent="0">
              <a:buNone/>
              <a:defRPr sz="3543"/>
            </a:lvl2pPr>
            <a:lvl3pPr marL="2313889" indent="0">
              <a:buNone/>
              <a:defRPr sz="3037"/>
            </a:lvl3pPr>
            <a:lvl4pPr marL="3470834" indent="0">
              <a:buNone/>
              <a:defRPr sz="2531"/>
            </a:lvl4pPr>
            <a:lvl5pPr marL="4627778" indent="0">
              <a:buNone/>
              <a:defRPr sz="2531"/>
            </a:lvl5pPr>
            <a:lvl6pPr marL="5784723" indent="0">
              <a:buNone/>
              <a:defRPr sz="2531"/>
            </a:lvl6pPr>
            <a:lvl7pPr marL="6941668" indent="0">
              <a:buNone/>
              <a:defRPr sz="2531"/>
            </a:lvl7pPr>
            <a:lvl8pPr marL="8098612" indent="0">
              <a:buNone/>
              <a:defRPr sz="2531"/>
            </a:lvl8pPr>
            <a:lvl9pPr marL="9255557" indent="0">
              <a:buNone/>
              <a:defRPr sz="25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58" y="1200044"/>
            <a:ext cx="9950403" cy="4200155"/>
          </a:xfrm>
        </p:spPr>
        <p:txBody>
          <a:bodyPr anchor="b"/>
          <a:lstStyle>
            <a:lvl1pPr>
              <a:defRPr sz="80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15895" y="2591763"/>
            <a:ext cx="15618559" cy="12792138"/>
          </a:xfrm>
        </p:spPr>
        <p:txBody>
          <a:bodyPr anchor="t"/>
          <a:lstStyle>
            <a:lvl1pPr marL="0" indent="0">
              <a:buNone/>
              <a:defRPr sz="8098"/>
            </a:lvl1pPr>
            <a:lvl2pPr marL="1156945" indent="0">
              <a:buNone/>
              <a:defRPr sz="7085"/>
            </a:lvl2pPr>
            <a:lvl3pPr marL="2313889" indent="0">
              <a:buNone/>
              <a:defRPr sz="6073"/>
            </a:lvl3pPr>
            <a:lvl4pPr marL="3470834" indent="0">
              <a:buNone/>
              <a:defRPr sz="5061"/>
            </a:lvl4pPr>
            <a:lvl5pPr marL="4627778" indent="0">
              <a:buNone/>
              <a:defRPr sz="5061"/>
            </a:lvl5pPr>
            <a:lvl6pPr marL="5784723" indent="0">
              <a:buNone/>
              <a:defRPr sz="5061"/>
            </a:lvl6pPr>
            <a:lvl7pPr marL="6941668" indent="0">
              <a:buNone/>
              <a:defRPr sz="5061"/>
            </a:lvl7pPr>
            <a:lvl8pPr marL="8098612" indent="0">
              <a:buNone/>
              <a:defRPr sz="5061"/>
            </a:lvl8pPr>
            <a:lvl9pPr marL="9255557" indent="0">
              <a:buNone/>
              <a:defRPr sz="506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5058" y="5400199"/>
            <a:ext cx="9950403" cy="10004536"/>
          </a:xfrm>
        </p:spPr>
        <p:txBody>
          <a:bodyPr/>
          <a:lstStyle>
            <a:lvl1pPr marL="0" indent="0">
              <a:buNone/>
              <a:defRPr sz="4049"/>
            </a:lvl1pPr>
            <a:lvl2pPr marL="1156945" indent="0">
              <a:buNone/>
              <a:defRPr sz="3543"/>
            </a:lvl2pPr>
            <a:lvl3pPr marL="2313889" indent="0">
              <a:buNone/>
              <a:defRPr sz="3037"/>
            </a:lvl3pPr>
            <a:lvl4pPr marL="3470834" indent="0">
              <a:buNone/>
              <a:defRPr sz="2531"/>
            </a:lvl4pPr>
            <a:lvl5pPr marL="4627778" indent="0">
              <a:buNone/>
              <a:defRPr sz="2531"/>
            </a:lvl5pPr>
            <a:lvl6pPr marL="5784723" indent="0">
              <a:buNone/>
              <a:defRPr sz="2531"/>
            </a:lvl6pPr>
            <a:lvl7pPr marL="6941668" indent="0">
              <a:buNone/>
              <a:defRPr sz="2531"/>
            </a:lvl7pPr>
            <a:lvl8pPr marL="8098612" indent="0">
              <a:buNone/>
              <a:defRPr sz="2531"/>
            </a:lvl8pPr>
            <a:lvl9pPr marL="9255557" indent="0">
              <a:buNone/>
              <a:defRPr sz="25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0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1039" y="958370"/>
            <a:ext cx="26609397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039" y="4791843"/>
            <a:ext cx="26609397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1039" y="16683949"/>
            <a:ext cx="694158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0A6B-41BF-4882-B5EA-4DA4CFCA88D7}" type="datetimeFigureOut">
              <a:rPr lang="en-GB" smtClean="0"/>
              <a:t>08/07/2024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19551" y="16683949"/>
            <a:ext cx="10412373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88854" y="16683949"/>
            <a:ext cx="694158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7C24A-875A-4996-8978-C51EC35B0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93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313889" rtl="0" eaLnBrk="1" latinLnBrk="0" hangingPunct="1">
        <a:lnSpc>
          <a:spcPct val="90000"/>
        </a:lnSpc>
        <a:spcBef>
          <a:spcPct val="0"/>
        </a:spcBef>
        <a:buNone/>
        <a:defRPr sz="111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472" indent="-578472" algn="l" defTabSz="2313889" rtl="0" eaLnBrk="1" latinLnBrk="0" hangingPunct="1">
        <a:lnSpc>
          <a:spcPct val="90000"/>
        </a:lnSpc>
        <a:spcBef>
          <a:spcPts val="2531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1pPr>
      <a:lvl2pPr marL="1735417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6073" kern="1200">
          <a:solidFill>
            <a:schemeClr val="tx1"/>
          </a:solidFill>
          <a:latin typeface="+mn-lt"/>
          <a:ea typeface="+mn-ea"/>
          <a:cs typeface="+mn-cs"/>
        </a:defRPr>
      </a:lvl2pPr>
      <a:lvl3pPr marL="2892362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5061" kern="1200">
          <a:solidFill>
            <a:schemeClr val="tx1"/>
          </a:solidFill>
          <a:latin typeface="+mn-lt"/>
          <a:ea typeface="+mn-ea"/>
          <a:cs typeface="+mn-cs"/>
        </a:defRPr>
      </a:lvl3pPr>
      <a:lvl4pPr marL="4049306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4pPr>
      <a:lvl5pPr marL="5206251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5pPr>
      <a:lvl6pPr marL="6363195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6pPr>
      <a:lvl7pPr marL="7520140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7pPr>
      <a:lvl8pPr marL="8677085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8pPr>
      <a:lvl9pPr marL="9834029" indent="-578472" algn="l" defTabSz="231388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45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1pPr>
      <a:lvl2pPr marL="1156945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2pPr>
      <a:lvl3pPr marL="2313889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3pPr>
      <a:lvl4pPr marL="3470834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4pPr>
      <a:lvl5pPr marL="4627778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5pPr>
      <a:lvl6pPr marL="5784723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6pPr>
      <a:lvl7pPr marL="6941668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7pPr>
      <a:lvl8pPr marL="8098612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8pPr>
      <a:lvl9pPr marL="9255557" algn="l" defTabSz="2313889" rtl="0" eaLnBrk="1" latinLnBrk="0" hangingPunct="1">
        <a:defRPr sz="45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002424" y="448112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673658" y="448112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344892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016126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687360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bg1"/>
                </a:solidFill>
              </a:rPr>
              <a:t>i</a:t>
            </a:r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5358594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029828" y="448112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701062" y="448112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0372296" y="448112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043530" y="448112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002424" y="602837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673658" y="602837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0344892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2016126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3687360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358594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7029828" y="602836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8701062" y="602836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372296" y="602836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bg1"/>
                </a:solidFill>
              </a:rPr>
              <a:t>i</a:t>
            </a:r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043530" y="602836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002424" y="757561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673658" y="757561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0344892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2016126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3687360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V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5358594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029828" y="757561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8701062" y="757561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0372296" y="757561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O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2043530" y="757561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002424" y="912286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673658" y="912286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0344892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2016126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3687360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5358594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7029828" y="912286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8701062" y="912286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0372296" y="912286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2043530" y="9122862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002424" y="1067011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8673658" y="1067011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0344892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2016126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3687360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5358594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7029828" y="1067011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8701062" y="1067010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0372296" y="1067010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2043530" y="10670109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002424" y="1221735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8673658" y="1221735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0344892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2016126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3687360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K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5358594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I</a:t>
            </a:r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17029828" y="122173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N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8701062" y="122173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0372296" y="122173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2043530" y="122173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6"/>
          <a:stretch/>
        </p:blipFill>
        <p:spPr>
          <a:xfrm>
            <a:off x="17487900" y="166753"/>
            <a:ext cx="6058251" cy="347954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2657" y="613865"/>
            <a:ext cx="5552594" cy="2585323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14334565" y="17352375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Briony Supple &amp;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Paidi O’Reilly, UCC (2024)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16127" y="613865"/>
            <a:ext cx="58691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School</a:t>
            </a:r>
          </a:p>
          <a:p>
            <a:pPr algn="ctr"/>
            <a:r>
              <a:rPr lang="en-GB" sz="5400" dirty="0">
                <a:latin typeface="Arial Black" panose="020B0A04020102020204" pitchFamily="34" charset="0"/>
              </a:rPr>
              <a:t>of</a:t>
            </a:r>
          </a:p>
          <a:p>
            <a:pPr algn="ctr"/>
            <a:r>
              <a:rPr lang="en-GB" sz="5400" dirty="0">
                <a:latin typeface="Arial Black" panose="020B0A04020102020204" pitchFamily="34" charset="0"/>
              </a:rPr>
              <a:t>Education</a:t>
            </a:r>
          </a:p>
        </p:txBody>
      </p:sp>
      <p:pic>
        <p:nvPicPr>
          <p:cNvPr id="1026" name="Picture 2" descr="\\nas.ucc.ie\Drive\BEdGA &amp; PG HCI\PDIDT\2021-22\Logo\ItDT-Logo-Black-on-Yellow-JPE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" y="613865"/>
            <a:ext cx="11312742" cy="258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\\nas.ucc.ie\Drive\BEdGA &amp; PG HCI\PDIDT\2021-22\Logo\ItDT-Logo-Black-on-White-JPE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7154" y="15494832"/>
            <a:ext cx="5943600" cy="185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9FEDEFA1-6346-72EC-E4A5-4D9F33194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2" y="15494832"/>
            <a:ext cx="18617931" cy="1631926"/>
          </a:xfrm>
          <a:prstGeom prst="rect">
            <a:avLst/>
          </a:prstGeom>
        </p:spPr>
      </p:pic>
      <p:pic>
        <p:nvPicPr>
          <p:cNvPr id="74" name="Picture 73" descr="A yellow and pink letters on a black background">
            <a:extLst>
              <a:ext uri="{FF2B5EF4-FFF2-40B4-BE49-F238E27FC236}">
                <a16:creationId xmlns:a16="http://schemas.microsoft.com/office/drawing/2014/main" id="{3092A7DB-5759-B1C6-A453-A0ECED9E08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8653" y="15494832"/>
            <a:ext cx="4740442" cy="163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5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729046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1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36888" y="251640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071514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42748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2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2413982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085216" y="246591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200" b="1" dirty="0">
                <a:solidFill>
                  <a:srgbClr val="CCCC00"/>
                </a:solidFill>
              </a:rPr>
              <a:t>(10am-4pm)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865022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427684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3</a:t>
            </a:r>
          </a:p>
          <a:p>
            <a:pPr algn="ctr"/>
            <a:r>
              <a:rPr lang="en-GB" sz="12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098918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770152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29046" y="4013167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1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400280" y="395794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071514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689371" y="403394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2</a:t>
            </a:r>
          </a:p>
          <a:p>
            <a:pPr algn="ctr"/>
            <a:r>
              <a:rPr lang="en-GB" sz="12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413982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4085216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756450" y="401316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7427684" y="401316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3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9146771" y="397905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0858077" y="401316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729046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400280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071514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0742748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2413982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4085216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756450" y="556041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7427684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9098918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0841040" y="550060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729046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00280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071514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0742748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2413982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4085216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5756450" y="710766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7427684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9098918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0858077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729046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400280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071514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0742748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2413982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4085216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5756450" y="865490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7427684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9098918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20770152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2441386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CCCC00"/>
                </a:solidFill>
              </a:rPr>
              <a:t>Lectures</a:t>
            </a:r>
          </a:p>
          <a:p>
            <a:pPr algn="ctr"/>
            <a:r>
              <a:rPr lang="en-GB" sz="1400" b="1" dirty="0">
                <a:solidFill>
                  <a:srgbClr val="CCCC00"/>
                </a:solidFill>
              </a:rPr>
              <a:t>(10am-4pm)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4112620" y="246591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4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2441386" y="401316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4112620" y="4013165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Winter School 4</a:t>
            </a:r>
          </a:p>
          <a:p>
            <a:pPr algn="ctr"/>
            <a:r>
              <a:rPr lang="en-GB" sz="1400" b="1" dirty="0">
                <a:solidFill>
                  <a:srgbClr val="FFC000"/>
                </a:solidFill>
              </a:rPr>
              <a:t>(10am-4pm)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22441386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4112620" y="556041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2441386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4112620" y="710765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2441386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4112620" y="865490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17293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09/09/2024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4735151" y="912016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Monday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4768637" y="7594651"/>
            <a:ext cx="1447401" cy="47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Tuesday</a:t>
            </a:r>
          </a:p>
        </p:txBody>
      </p:sp>
      <p:sp>
        <p:nvSpPr>
          <p:cNvPr id="67" name="TextBox 66"/>
          <p:cNvSpPr txBox="1"/>
          <p:nvPr/>
        </p:nvSpPr>
        <p:spPr>
          <a:xfrm rot="16200000">
            <a:off x="4620284" y="6025670"/>
            <a:ext cx="178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Wednesday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4735151" y="447842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Thursday</a:t>
            </a:r>
          </a:p>
        </p:txBody>
      </p:sp>
      <p:sp>
        <p:nvSpPr>
          <p:cNvPr id="69" name="TextBox 68"/>
          <p:cNvSpPr txBox="1"/>
          <p:nvPr/>
        </p:nvSpPr>
        <p:spPr>
          <a:xfrm rot="16200000">
            <a:off x="4735150" y="293117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Friday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72833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16/09/2024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076996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23/09/2024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079211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30/09/2024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45432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07/10/2024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412596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14/10/2024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5773684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21/10/2024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7481687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28/10/2024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93041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04/11/2024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0764681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11/11/2024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2412398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18/11/2024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07149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25/11/2024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6333130" y="14505173"/>
            <a:ext cx="657081" cy="57244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333130" y="15260040"/>
            <a:ext cx="657081" cy="572446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333130" y="16009657"/>
            <a:ext cx="657081" cy="572446"/>
          </a:xfrm>
          <a:prstGeom prst="roundRect">
            <a:avLst/>
          </a:prstGeom>
          <a:solidFill>
            <a:srgbClr val="CCCC00"/>
          </a:solidFill>
          <a:ln w="28575">
            <a:solidFill>
              <a:srgbClr val="CCCC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070868" y="15192320"/>
            <a:ext cx="14046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teams of up to 5 participants will self-organise to work on a design challenge between the scheduled Winter Schools</a:t>
            </a:r>
          </a:p>
          <a:p>
            <a:r>
              <a:rPr lang="en-GB" sz="2000" dirty="0"/>
              <a:t>each design team showcases their design outputs (and the associated learnings) at each Winter School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60796" y="15941937"/>
            <a:ext cx="18548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 learning is assessed throughout the semester and assignments are submitted on or before specified dates</a:t>
            </a:r>
          </a:p>
          <a:p>
            <a:r>
              <a:rPr lang="en-GB" sz="2000" dirty="0"/>
              <a:t>participant assignments are both individual and group in nature and assess both written and oral communication skills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104643" y="14442703"/>
            <a:ext cx="18734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participants are required to make themselves available for all two-day Winter Schools (sessions will be online throughout the semester from 10am to 4pm)</a:t>
            </a:r>
          </a:p>
          <a:p>
            <a:r>
              <a:rPr lang="en-GB" sz="2000" dirty="0"/>
              <a:t>participants are required to make themselves available for lectures every other Friday (sessions will be online throughout the semester from 10am to 4pm)</a:t>
            </a:r>
          </a:p>
        </p:txBody>
      </p:sp>
      <p:sp>
        <p:nvSpPr>
          <p:cNvPr id="87" name="TextBox 86"/>
          <p:cNvSpPr txBox="1"/>
          <p:nvPr/>
        </p:nvSpPr>
        <p:spPr>
          <a:xfrm rot="16200000">
            <a:off x="-5044953" y="8843164"/>
            <a:ext cx="16535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2024 to December 2024 </a:t>
            </a:r>
            <a:endParaRPr lang="en-GB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29045" y="167728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370873" y="167728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112487" y="168104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0754315" y="1681042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433712" y="1673529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5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4075540" y="167352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5817154" y="167728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7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7458982" y="167728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8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106661" y="1669772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9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0748489" y="166977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2490103" y="1673529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4131931" y="167352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12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400280" y="10410701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9071514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12413982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14085216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15756450" y="1041070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9098918" y="10410699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20770152" y="10410699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400280" y="11957948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9071514" y="1195794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12413982" y="1195794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15756450" y="1195794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9098918" y="1195794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22441386" y="10410699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22441386" y="1195794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20" name="TextBox 119"/>
          <p:cNvSpPr txBox="1"/>
          <p:nvPr/>
        </p:nvSpPr>
        <p:spPr>
          <a:xfrm rot="16200000">
            <a:off x="4921783" y="15189693"/>
            <a:ext cx="2076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each block equals 8 hours of activity </a:t>
            </a: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5412107" y="11372583"/>
            <a:ext cx="2939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schedule these weekly activities on a day that suits you and your team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5805219" y="2465918"/>
            <a:ext cx="297711" cy="1411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14415247" y="17118054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Dr Briony Supple &amp; Dr Paidi O’Reilly, UCC (2024)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-5661294" y="8524952"/>
            <a:ext cx="1492696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solidFill>
                  <a:srgbClr val="FFC000"/>
                </a:solidFill>
              </a:rPr>
              <a:t>semester 1…  </a:t>
            </a:r>
            <a:endParaRPr lang="en-GB" sz="19900" b="1" dirty="0">
              <a:solidFill>
                <a:srgbClr val="FFC000"/>
              </a:solidFill>
            </a:endParaRPr>
          </a:p>
        </p:txBody>
      </p:sp>
      <p:sp>
        <p:nvSpPr>
          <p:cNvPr id="2" name="Rounded Rectangle 101">
            <a:extLst>
              <a:ext uri="{FF2B5EF4-FFF2-40B4-BE49-F238E27FC236}">
                <a16:creationId xmlns:a16="http://schemas.microsoft.com/office/drawing/2014/main" id="{3E2023A1-E588-9BA2-A25D-4A5C035DAC4C}"/>
              </a:ext>
            </a:extLst>
          </p:cNvPr>
          <p:cNvSpPr/>
          <p:nvPr/>
        </p:nvSpPr>
        <p:spPr>
          <a:xfrm>
            <a:off x="10747804" y="10443570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88" name="Rounded Rectangle 111">
            <a:extLst>
              <a:ext uri="{FF2B5EF4-FFF2-40B4-BE49-F238E27FC236}">
                <a16:creationId xmlns:a16="http://schemas.microsoft.com/office/drawing/2014/main" id="{717CE23D-7F18-A593-E1CF-BDE29528EA09}"/>
              </a:ext>
            </a:extLst>
          </p:cNvPr>
          <p:cNvSpPr/>
          <p:nvPr/>
        </p:nvSpPr>
        <p:spPr>
          <a:xfrm>
            <a:off x="14075539" y="1195794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23" name="Rounded Rectangle 105">
            <a:extLst>
              <a:ext uri="{FF2B5EF4-FFF2-40B4-BE49-F238E27FC236}">
                <a16:creationId xmlns:a16="http://schemas.microsoft.com/office/drawing/2014/main" id="{7F8E0326-EA2B-B68D-72D0-DA6E89959BE5}"/>
              </a:ext>
            </a:extLst>
          </p:cNvPr>
          <p:cNvSpPr/>
          <p:nvPr/>
        </p:nvSpPr>
        <p:spPr>
          <a:xfrm>
            <a:off x="17430485" y="10427397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  <p:sp>
        <p:nvSpPr>
          <p:cNvPr id="127" name="Rounded Rectangle 114">
            <a:extLst>
              <a:ext uri="{FF2B5EF4-FFF2-40B4-BE49-F238E27FC236}">
                <a16:creationId xmlns:a16="http://schemas.microsoft.com/office/drawing/2014/main" id="{6AF888CE-A7DA-91D8-BD5E-8B0CAF5658DD}"/>
              </a:ext>
            </a:extLst>
          </p:cNvPr>
          <p:cNvSpPr/>
          <p:nvPr/>
        </p:nvSpPr>
        <p:spPr>
          <a:xfrm>
            <a:off x="20788716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 activity</a:t>
            </a:r>
          </a:p>
        </p:txBody>
      </p:sp>
      <p:sp>
        <p:nvSpPr>
          <p:cNvPr id="128" name="Rounded Rectangle 116">
            <a:extLst>
              <a:ext uri="{FF2B5EF4-FFF2-40B4-BE49-F238E27FC236}">
                <a16:creationId xmlns:a16="http://schemas.microsoft.com/office/drawing/2014/main" id="{884177EC-AA10-E245-77E1-6ABB9740DC4A}"/>
              </a:ext>
            </a:extLst>
          </p:cNvPr>
          <p:cNvSpPr/>
          <p:nvPr/>
        </p:nvSpPr>
        <p:spPr>
          <a:xfrm>
            <a:off x="24116882" y="10395557"/>
            <a:ext cx="1502621" cy="1392183"/>
          </a:xfrm>
          <a:prstGeom prst="roundRect">
            <a:avLst/>
          </a:prstGeom>
          <a:solidFill>
            <a:srgbClr val="CCCC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Course  Work</a:t>
            </a:r>
          </a:p>
        </p:txBody>
      </p:sp>
    </p:spTree>
    <p:extLst>
      <p:ext uri="{BB962C8B-B14F-4D97-AF65-F5344CB8AC3E}">
        <p14:creationId xmlns:p14="http://schemas.microsoft.com/office/powerpoint/2010/main" val="192452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41134" y="2465922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1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12368" y="2465922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83602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554836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142421" y="2446299"/>
            <a:ext cx="1619320" cy="1411804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2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897304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568538" y="2465921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39772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8582240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541134" y="4013169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1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163266" y="4013168"/>
            <a:ext cx="1600439" cy="134119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883602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554836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0226070" y="401316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2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1897304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3674048" y="401316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5239772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6911006" y="4013167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3</a:t>
            </a:r>
          </a:p>
          <a:p>
            <a:pPr algn="ctr"/>
            <a:r>
              <a:rPr lang="en-GB" sz="1100" b="1" dirty="0">
                <a:solidFill>
                  <a:schemeClr val="bg1"/>
                </a:solidFill>
              </a:rPr>
              <a:t>(</a:t>
            </a:r>
            <a:r>
              <a:rPr lang="en-GB" sz="1200" b="1" dirty="0">
                <a:solidFill>
                  <a:schemeClr val="bg1"/>
                </a:solidFill>
              </a:rPr>
              <a:t>10am-4pm)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8582240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41134" y="556041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212368" y="5560416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883602" y="556041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554836" y="556041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0226070" y="556041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1897304" y="5560415"/>
            <a:ext cx="1543372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3674047" y="5560415"/>
            <a:ext cx="1457815" cy="139218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5239772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6911006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8635248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541134" y="710766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212368" y="7107663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883602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8554836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0226070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1897304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>
                <a:solidFill>
                  <a:schemeClr val="bg1">
                    <a:lumMod val="95000"/>
                  </a:schemeClr>
                </a:solidFill>
              </a:rPr>
              <a:t>e-portfolio  work</a:t>
            </a:r>
            <a:endParaRPr lang="en-GB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68538" y="7107662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5239772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6911006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8582240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541134" y="865491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1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5212368" y="8654910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6883602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8554836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2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226070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1897304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568538" y="8654909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5239772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Winter School 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6911006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8582240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8611806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1924708" y="4013167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0253474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21891660" y="5607967"/>
            <a:ext cx="1554980" cy="134463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20253474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21924708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20253474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1924708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9381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13/01/2025</a:t>
            </a:r>
          </a:p>
        </p:txBody>
      </p:sp>
      <p:sp>
        <p:nvSpPr>
          <p:cNvPr id="80" name="TextBox 79"/>
          <p:cNvSpPr txBox="1"/>
          <p:nvPr/>
        </p:nvSpPr>
        <p:spPr>
          <a:xfrm rot="16200000">
            <a:off x="2547239" y="9120166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Monday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2580725" y="7594653"/>
            <a:ext cx="1447401" cy="47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Tuesday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2432372" y="6025672"/>
            <a:ext cx="1783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Wednesday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2547239" y="447842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Thursday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2547238" y="293117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Friday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284921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20/01/2025</a:t>
            </a:r>
          </a:p>
          <a:p>
            <a:endParaRPr lang="en-GB" sz="20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6889084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27/01/2025</a:t>
            </a:r>
          </a:p>
          <a:p>
            <a:endParaRPr lang="en-GB" sz="20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8604205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03/02/2025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0266415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10/02/2025</a:t>
            </a:r>
          </a:p>
          <a:p>
            <a:endParaRPr lang="en-GB" sz="20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1938055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17/02/2025</a:t>
            </a:r>
          </a:p>
          <a:p>
            <a:endParaRPr lang="en-GB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3585772" y="2066939"/>
            <a:ext cx="150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24/02/2025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5280523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03/03/2025</a:t>
            </a:r>
          </a:p>
          <a:p>
            <a:endParaRPr lang="en-GB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6905129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10/03/2025</a:t>
            </a:r>
          </a:p>
          <a:p>
            <a:endParaRPr lang="en-GB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8576769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17/03/2026</a:t>
            </a:r>
          </a:p>
          <a:p>
            <a:endParaRPr lang="en-GB" sz="20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20224486" y="2066939"/>
            <a:ext cx="150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24/03/2025</a:t>
            </a:r>
          </a:p>
          <a:p>
            <a:endParaRPr lang="en-GB" sz="2000" b="1" dirty="0"/>
          </a:p>
        </p:txBody>
      </p:sp>
      <p:sp>
        <p:nvSpPr>
          <p:cNvPr id="99" name="Rounded Rectangle 98"/>
          <p:cNvSpPr/>
          <p:nvPr/>
        </p:nvSpPr>
        <p:spPr>
          <a:xfrm>
            <a:off x="4145218" y="14696558"/>
            <a:ext cx="657081" cy="57244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145218" y="15706605"/>
            <a:ext cx="657081" cy="572446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882953" y="15529202"/>
            <a:ext cx="22942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participants will self-organise to lead a 16-week action design project on a real-world practice-based problem of their choosing </a:t>
            </a:r>
          </a:p>
          <a:p>
            <a:r>
              <a:rPr lang="en-GB" sz="2000" dirty="0"/>
              <a:t>participants showcase their design artefacts (and the associated learnings) at each Design Sprint (and the D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³ Design Festival)</a:t>
            </a:r>
          </a:p>
          <a:p>
            <a:r>
              <a:rPr lang="en-IE" sz="2000" dirty="0"/>
              <a:t>participants are required to execute an iterative cycle through the Design, Build and Evaluate of an artefact.</a:t>
            </a:r>
            <a:endParaRPr lang="en-GB" sz="20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882955" y="14618699"/>
            <a:ext cx="21391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participants are required to make themselves available for all two-day Design Sprints and the D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³ Design Festival, which take place online from 10am to 4pm.</a:t>
            </a:r>
            <a:endParaRPr lang="en-GB" sz="2000" dirty="0"/>
          </a:p>
          <a:p>
            <a:r>
              <a:rPr lang="en-GB" sz="2000" dirty="0"/>
              <a:t>participants are required to make themselves available for seminars every other Friday (seminars will be online throughout the semester from 10am to 4pm.)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541133" y="167728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182961" y="1677287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924575" y="1681045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566403" y="168104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0245800" y="167353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1887628" y="1673530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3629242" y="1677288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5271070" y="1677287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918749" y="166977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8560577" y="166977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0302191" y="167353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944019" y="1673530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12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8599327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11887628" y="103955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13558862" y="103955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15230096" y="10395557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16901330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18572564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20243798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5212368" y="11957950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1887628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3558862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5230096" y="11942804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8572564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20243798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21915032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23586266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21915032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2733871" y="15189693"/>
            <a:ext cx="2076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each block equals 8 hours of activity </a:t>
            </a: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3450335" y="11371033"/>
            <a:ext cx="2487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schedule the action design activities on a day that suits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14561" y="2500982"/>
            <a:ext cx="297711" cy="1411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6" name="Rounded Rectangle 125"/>
          <p:cNvSpPr/>
          <p:nvPr/>
        </p:nvSpPr>
        <p:spPr>
          <a:xfrm>
            <a:off x="23706315" y="2448232"/>
            <a:ext cx="1586470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4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25291534" y="3922279"/>
            <a:ext cx="1502621" cy="14427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23595942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25267176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23595942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25267176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23595942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25267176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26938410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10am-4pm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28609644" y="2465920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solidFill>
                <a:srgbClr val="FFC000"/>
              </a:solidFill>
            </a:endParaRPr>
          </a:p>
          <a:p>
            <a:pPr algn="ctr"/>
            <a:r>
              <a:rPr lang="en-GB" sz="2400" b="1" dirty="0">
                <a:solidFill>
                  <a:srgbClr val="FFC000"/>
                </a:solidFill>
              </a:rPr>
              <a:t>D</a:t>
            </a:r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</a:t>
            </a:r>
          </a:p>
          <a:p>
            <a:pPr algn="ctr"/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GB" sz="2400" b="1" dirty="0">
                <a:solidFill>
                  <a:srgbClr val="FFC000"/>
                </a:solidFill>
              </a:rPr>
              <a:t>Festival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  <a:p>
            <a:pPr algn="ctr"/>
            <a:endParaRPr lang="en-GB" sz="2400" b="1" dirty="0">
              <a:solidFill>
                <a:srgbClr val="FFC000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26987127" y="3903435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28609644" y="4013167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</a:t>
            </a:r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</a:t>
            </a:r>
          </a:p>
          <a:p>
            <a:pPr algn="ctr"/>
            <a:r>
              <a:rPr lang="en-GB" sz="24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</a:t>
            </a:r>
            <a:r>
              <a:rPr lang="en-GB" sz="2400" b="1" dirty="0">
                <a:solidFill>
                  <a:srgbClr val="FFC000"/>
                </a:solidFill>
              </a:rPr>
              <a:t>Festival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26938410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e-portfolio  work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28609644" y="5560414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26938410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28609644" y="7107661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26938410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lectures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28609644" y="8654908"/>
            <a:ext cx="1502621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³ Design </a:t>
            </a:r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Event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3603685" y="1669774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13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5245513" y="1669773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14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26987127" y="1673531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15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8628955" y="1673530"/>
            <a:ext cx="150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Week 16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8544126" y="1195795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25242204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25242204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26913438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28584672" y="10395556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26913438" y="11942803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5212368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6864045" y="11942805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6891391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248950" y="10410701"/>
            <a:ext cx="1502621" cy="1392183"/>
          </a:xfrm>
          <a:prstGeom prst="roundRect">
            <a:avLst/>
          </a:prstGeom>
          <a:solidFill>
            <a:srgbClr val="FFC000"/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design activity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14334565" y="17352375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Dr Briony Supple &amp; Dr Paidi O’Reilly, UCC (2024)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-5832353" y="8936948"/>
            <a:ext cx="165356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January 2025 to May 2025</a:t>
            </a:r>
            <a:endParaRPr lang="en-GB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 rot="16200000">
            <a:off x="-6466279" y="8603926"/>
            <a:ext cx="1492696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>
                <a:solidFill>
                  <a:srgbClr val="FFC000"/>
                </a:solidFill>
              </a:rPr>
              <a:t>semester 2…  </a:t>
            </a:r>
            <a:endParaRPr lang="en-GB" sz="19900" b="1" dirty="0">
              <a:solidFill>
                <a:srgbClr val="FFC00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1891659" y="2079080"/>
            <a:ext cx="1502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31/04/2025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178" name="TextBox 177"/>
          <p:cNvSpPr txBox="1"/>
          <p:nvPr/>
        </p:nvSpPr>
        <p:spPr>
          <a:xfrm>
            <a:off x="23706744" y="2066939"/>
            <a:ext cx="1431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07/04/2025</a:t>
            </a:r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159" name="TextBox 158"/>
          <p:cNvSpPr txBox="1"/>
          <p:nvPr/>
        </p:nvSpPr>
        <p:spPr>
          <a:xfrm>
            <a:off x="25201621" y="1818952"/>
            <a:ext cx="18294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/>
          </a:p>
          <a:p>
            <a:r>
              <a:rPr lang="en-GB" sz="2000" b="1" dirty="0"/>
              <a:t>14/04/2025</a:t>
            </a:r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160" name="TextBox 159"/>
          <p:cNvSpPr txBox="1"/>
          <p:nvPr/>
        </p:nvSpPr>
        <p:spPr>
          <a:xfrm flipH="1">
            <a:off x="27023373" y="2066939"/>
            <a:ext cx="146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21/04/2025</a:t>
            </a:r>
          </a:p>
          <a:p>
            <a:endParaRPr lang="en-GB" sz="2000" b="1" dirty="0"/>
          </a:p>
        </p:txBody>
      </p:sp>
      <p:sp>
        <p:nvSpPr>
          <p:cNvPr id="161" name="TextBox 160"/>
          <p:cNvSpPr txBox="1"/>
          <p:nvPr/>
        </p:nvSpPr>
        <p:spPr>
          <a:xfrm flipH="1">
            <a:off x="28655401" y="2117456"/>
            <a:ext cx="149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28/04/2025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20236617" y="4013167"/>
            <a:ext cx="1478358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4" name="Rounded Rectangle 27">
            <a:extLst>
              <a:ext uri="{FF2B5EF4-FFF2-40B4-BE49-F238E27FC236}">
                <a16:creationId xmlns:a16="http://schemas.microsoft.com/office/drawing/2014/main" id="{FB4D4C0E-C4B7-9C17-3B72-E963B7575A1F}"/>
              </a:ext>
            </a:extLst>
          </p:cNvPr>
          <p:cNvSpPr/>
          <p:nvPr/>
        </p:nvSpPr>
        <p:spPr>
          <a:xfrm>
            <a:off x="16925911" y="2475898"/>
            <a:ext cx="1502621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3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(</a:t>
            </a:r>
            <a:r>
              <a:rPr lang="en-GB" sz="1400" b="1" dirty="0">
                <a:solidFill>
                  <a:schemeClr val="bg1"/>
                </a:solidFill>
              </a:rPr>
              <a:t>10am-4pm)</a:t>
            </a:r>
          </a:p>
        </p:txBody>
      </p:sp>
      <p:sp>
        <p:nvSpPr>
          <p:cNvPr id="6" name="Rounded Rectangle 181">
            <a:extLst>
              <a:ext uri="{FF2B5EF4-FFF2-40B4-BE49-F238E27FC236}">
                <a16:creationId xmlns:a16="http://schemas.microsoft.com/office/drawing/2014/main" id="{A2D3A7EA-F268-3523-EF0D-902BA7BCF327}"/>
              </a:ext>
            </a:extLst>
          </p:cNvPr>
          <p:cNvSpPr/>
          <p:nvPr/>
        </p:nvSpPr>
        <p:spPr>
          <a:xfrm>
            <a:off x="20266795" y="2427198"/>
            <a:ext cx="1478358" cy="13921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>
                    <a:lumMod val="95000"/>
                  </a:schemeClr>
                </a:solidFill>
              </a:rPr>
              <a:t>design team activity</a:t>
            </a:r>
          </a:p>
        </p:txBody>
      </p:sp>
      <p:sp>
        <p:nvSpPr>
          <p:cNvPr id="9" name="Rounded Rectangle 18">
            <a:extLst>
              <a:ext uri="{FF2B5EF4-FFF2-40B4-BE49-F238E27FC236}">
                <a16:creationId xmlns:a16="http://schemas.microsoft.com/office/drawing/2014/main" id="{F15811BC-5F91-8337-4328-173CFC11E118}"/>
              </a:ext>
            </a:extLst>
          </p:cNvPr>
          <p:cNvSpPr/>
          <p:nvPr/>
        </p:nvSpPr>
        <p:spPr>
          <a:xfrm>
            <a:off x="20208394" y="2410699"/>
            <a:ext cx="1513976" cy="139985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  <p:sp>
        <p:nvSpPr>
          <p:cNvPr id="10" name="Rounded Rectangle 128"/>
          <p:cNvSpPr/>
          <p:nvPr/>
        </p:nvSpPr>
        <p:spPr>
          <a:xfrm>
            <a:off x="21948913" y="2465920"/>
            <a:ext cx="1595209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Seminars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10am-4pm</a:t>
            </a:r>
          </a:p>
        </p:txBody>
      </p:sp>
      <p:sp>
        <p:nvSpPr>
          <p:cNvPr id="18" name="Rounded Rectangle 138">
            <a:extLst>
              <a:ext uri="{FF2B5EF4-FFF2-40B4-BE49-F238E27FC236}">
                <a16:creationId xmlns:a16="http://schemas.microsoft.com/office/drawing/2014/main" id="{5515CB1C-40E0-ABA0-6FFF-723C0227B454}"/>
              </a:ext>
            </a:extLst>
          </p:cNvPr>
          <p:cNvSpPr/>
          <p:nvPr/>
        </p:nvSpPr>
        <p:spPr>
          <a:xfrm>
            <a:off x="23637063" y="4013167"/>
            <a:ext cx="1425252" cy="144740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60" name="Rounded Rectangle 138">
            <a:extLst>
              <a:ext uri="{FF2B5EF4-FFF2-40B4-BE49-F238E27FC236}">
                <a16:creationId xmlns:a16="http://schemas.microsoft.com/office/drawing/2014/main" id="{6B3CCECB-2036-949F-C652-D9D66A63F4D5}"/>
              </a:ext>
            </a:extLst>
          </p:cNvPr>
          <p:cNvSpPr/>
          <p:nvPr/>
        </p:nvSpPr>
        <p:spPr>
          <a:xfrm>
            <a:off x="25282948" y="2517567"/>
            <a:ext cx="1531931" cy="130181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9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chemeClr val="bg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23688505" y="3976222"/>
            <a:ext cx="1583446" cy="1392183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FFC000"/>
                </a:solidFill>
              </a:rPr>
              <a:t>Design Sprint 4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(10am-4pm)</a:t>
            </a:r>
          </a:p>
        </p:txBody>
      </p:sp>
    </p:spTree>
    <p:extLst>
      <p:ext uri="{BB962C8B-B14F-4D97-AF65-F5344CB8AC3E}">
        <p14:creationId xmlns:p14="http://schemas.microsoft.com/office/powerpoint/2010/main" val="395082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6845191" y="1130968"/>
            <a:ext cx="17850224" cy="70835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6858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4400" b="1" dirty="0">
                <a:latin typeface="Arial Black" panose="020B0A04020102020204" pitchFamily="34" charset="0"/>
              </a:rPr>
              <a:t>THANK YOU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334565" y="17352375"/>
            <a:ext cx="16436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Briony Supple &amp; </a:t>
            </a:r>
            <a:r>
              <a:rPr lang="en-IE" sz="3200" b="1" dirty="0" err="1">
                <a:solidFill>
                  <a:schemeClr val="bg1">
                    <a:lumMod val="50000"/>
                  </a:schemeClr>
                </a:solidFill>
              </a:rPr>
              <a:t>Dr.</a:t>
            </a:r>
            <a:r>
              <a:rPr lang="en-IE" sz="3200" b="1" dirty="0">
                <a:solidFill>
                  <a:schemeClr val="bg1">
                    <a:lumMod val="50000"/>
                  </a:schemeClr>
                </a:solidFill>
              </a:rPr>
              <a:t> Paidi O’Reilly, UCC (2024) </a:t>
            </a:r>
            <a:r>
              <a:rPr lang="en-IE" sz="3200" dirty="0">
                <a:solidFill>
                  <a:schemeClr val="bg1">
                    <a:lumMod val="50000"/>
                  </a:schemeClr>
                </a:solidFill>
              </a:rPr>
              <a:t>briony.supple@ucc.ie | p.oreilly@ucc.ie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207" y="7435515"/>
            <a:ext cx="3826150" cy="4668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72CFA3-8224-0932-38E0-28C13EEA16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918" y="14551710"/>
            <a:ext cx="21229146" cy="1979679"/>
          </a:xfrm>
          <a:prstGeom prst="rect">
            <a:avLst/>
          </a:prstGeom>
        </p:spPr>
      </p:pic>
      <p:pic>
        <p:nvPicPr>
          <p:cNvPr id="8" name="Picture 7" descr="A yellow and pink letters on a black background&#10;&#10;Description automatically generated">
            <a:extLst>
              <a:ext uri="{FF2B5EF4-FFF2-40B4-BE49-F238E27FC236}">
                <a16:creationId xmlns:a16="http://schemas.microsoft.com/office/drawing/2014/main" id="{6F619AC4-151D-D714-E281-38A27D6257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33" y="14726652"/>
            <a:ext cx="6443485" cy="180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9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5395</TotalTime>
  <Words>1032</Words>
  <Application>Microsoft Office PowerPoint</Application>
  <PresentationFormat>Custom</PresentationFormat>
  <Paragraphs>350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Chambers, Fiona</dc:creator>
  <cp:lastModifiedBy>Jennifer Crowley</cp:lastModifiedBy>
  <cp:revision>99</cp:revision>
  <dcterms:created xsi:type="dcterms:W3CDTF">2020-09-28T13:52:12Z</dcterms:created>
  <dcterms:modified xsi:type="dcterms:W3CDTF">2024-07-08T09:01:12Z</dcterms:modified>
</cp:coreProperties>
</file>