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24"/>
  </p:notesMasterIdLst>
  <p:handoutMasterIdLst>
    <p:handoutMasterId r:id="rId25"/>
  </p:handoutMasterIdLst>
  <p:sldIdLst>
    <p:sldId id="256" r:id="rId4"/>
    <p:sldId id="354" r:id="rId5"/>
    <p:sldId id="403" r:id="rId6"/>
    <p:sldId id="404" r:id="rId7"/>
    <p:sldId id="351" r:id="rId8"/>
    <p:sldId id="350" r:id="rId9"/>
    <p:sldId id="405" r:id="rId10"/>
    <p:sldId id="353" r:id="rId11"/>
    <p:sldId id="291" r:id="rId12"/>
    <p:sldId id="333" r:id="rId13"/>
    <p:sldId id="397" r:id="rId14"/>
    <p:sldId id="394" r:id="rId15"/>
    <p:sldId id="406" r:id="rId16"/>
    <p:sldId id="399" r:id="rId17"/>
    <p:sldId id="390" r:id="rId18"/>
    <p:sldId id="407" r:id="rId19"/>
    <p:sldId id="400" r:id="rId20"/>
    <p:sldId id="408" r:id="rId21"/>
    <p:sldId id="262" r:id="rId22"/>
    <p:sldId id="402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8"/>
    <p:restoredTop sz="81010" autoAdjust="0"/>
  </p:normalViewPr>
  <p:slideViewPr>
    <p:cSldViewPr>
      <p:cViewPr varScale="1">
        <p:scale>
          <a:sx n="60" d="100"/>
          <a:sy n="60" d="100"/>
        </p:scale>
        <p:origin x="12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F2FBB8-4710-4319-8BC3-8821A4879F79}" type="datetimeFigureOut">
              <a:rPr lang="en-GB" smtClean="0"/>
              <a:pPr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A2EFCE-900F-4D65-B2D5-C71D3259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05681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BF6F114-3639-4AE9-9573-5B0B67A92295}" type="datetimeFigureOut">
              <a:rPr lang="en-GB" smtClean="0"/>
              <a:pPr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A5A22BA-3B60-4F06-B245-1A06F12D8C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41519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744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08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Requires more – rules of our language re words are combined into phrases and sentences</a:t>
            </a:r>
            <a:r>
              <a:rPr lang="en-GB" baseline="0" dirty="0"/>
              <a:t> to express meaning</a:t>
            </a:r>
          </a:p>
          <a:p>
            <a:r>
              <a:rPr lang="en-GB" baseline="0" dirty="0"/>
              <a:t>Grammatical morph = esp. prolematic even for adults.</a:t>
            </a:r>
          </a:p>
          <a:p>
            <a:r>
              <a:rPr lang="en-GB" baseline="0" dirty="0"/>
              <a:t>Exp = generally more delayed.  However, can continue to increase wih intervention well beyond adolesence.</a:t>
            </a:r>
          </a:p>
          <a:p>
            <a:r>
              <a:rPr lang="en-GB" dirty="0"/>
              <a:t>Conversation = can take a passive</a:t>
            </a:r>
            <a:r>
              <a:rPr lang="en-GB" baseline="0" dirty="0"/>
              <a:t> role.</a:t>
            </a:r>
          </a:p>
          <a:p>
            <a:r>
              <a:rPr lang="en-GB" baseline="0" dirty="0"/>
              <a:t>Narratives = DS vs TD matched on exp syntax = DS group more story elements and events used – a greater number of linguistically simpler sentences.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62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5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52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61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449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9808C-9826-4DD8-96FE-F51B9D042B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Copyright © Down Syndrome Education International | www.dseinternational.org</a:t>
            </a:r>
          </a:p>
        </p:txBody>
      </p:sp>
    </p:spTree>
    <p:extLst>
      <p:ext uri="{BB962C8B-B14F-4D97-AF65-F5344CB8AC3E}">
        <p14:creationId xmlns:p14="http://schemas.microsoft.com/office/powerpoint/2010/main" val="1589794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85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471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56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6ECF-E0C2-4CED-A3B2-04EEB0295326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6C2-9E94-4D27-A97D-8FD6106335AB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C25-8564-4AEB-8B28-86B2FD75AB09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263416"/>
            <a:ext cx="9144000" cy="4080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80864"/>
            <a:ext cx="8208912" cy="2046089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8208912" cy="1920213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007A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ED7BC-C4E6-45AA-91A9-E28320F274EF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10/04/2019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t>(short title)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1FA-9B12-44F0-A8BB-A83EA549F16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0" y="543493"/>
            <a:ext cx="3388532" cy="12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850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867B-F514-4F44-BF48-5EC31F1CF20A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10/04/2019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t>(short title)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1FA-9B12-44F0-A8BB-A83EA549F16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16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3A09-9411-40E1-91FB-456D3F539E34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10/04/2019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t>(short title)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1FA-9B12-44F0-A8BB-A83EA549F16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3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604799"/>
            <a:ext cx="4038600" cy="45125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604799"/>
            <a:ext cx="4032448" cy="45125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D0DA-91C7-4C9A-8E61-DF5C44231073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10/04/2019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t>(short title)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1FA-9B12-44F0-A8BB-A83EA549F16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55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A42B0-D1B8-4BE8-8A39-BA9E2E16EFE5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10/04/2019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t>(short title)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1FA-9B12-44F0-A8BB-A83EA549F16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4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78FA-5D35-4D78-A49D-E647C43AAD23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10/04/2019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t>(short title)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01FA-9B12-44F0-A8BB-A83EA549F16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4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10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3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FDE8-339E-4203-9AFA-04FBC854F6EA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043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239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026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982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572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38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939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5366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62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E64F-C76A-443F-B0DD-5B94AAE1C6E7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FECE-61F0-4CAB-84EC-A6EFB6210096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6513-D4A8-4BFB-A51A-B066D2F32CF3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6237-7D0F-431C-A078-A6B9CBF9B72E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EE724-F43C-4873-A75A-7F98357E3BDB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F1E6-76F5-4AC2-9109-95C8390F469C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26C3-AF3B-4321-A05E-758B966807A2}" type="datetime1">
              <a:rPr lang="en-GB" smtClean="0"/>
              <a:pPr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AC05-6F3E-4721-B705-D9B2719ACA7F}" type="datetime1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www.letsgouk.org            Language Education Training Speech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95BF-327C-4262-814A-858066A5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3551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6256" y="6405332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r"/>
            <a:fld id="{AA303622-3107-4AAA-9CCC-CC3111BE3E29}" type="datetime1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algn="r"/>
              <a:t>10/04/2019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936" y="6405264"/>
            <a:ext cx="2808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>
                <a:solidFill>
                  <a:prstClr val="black">
                    <a:lumMod val="65000"/>
                    <a:lumOff val="35000"/>
                  </a:prstClr>
                </a:solidFill>
              </a:rPr>
              <a:t>(short title)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015" y="6405264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2B01FA-9B12-44F0-A8BB-A83EA549F16D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508787"/>
            <a:ext cx="9144000" cy="0"/>
          </a:xfrm>
          <a:prstGeom prst="line">
            <a:avLst/>
          </a:prstGeom>
          <a:ln>
            <a:solidFill>
              <a:srgbClr val="FE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/>
          <p:cNvSpPr txBox="1">
            <a:spLocks/>
          </p:cNvSpPr>
          <p:nvPr/>
        </p:nvSpPr>
        <p:spPr>
          <a:xfrm>
            <a:off x="467544" y="6379159"/>
            <a:ext cx="3168352" cy="3876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Copyright © 2013 Down Syndrome Education Enterprises CIC and/or Down Syndrome Education International. All rights reserved.</a:t>
            </a:r>
            <a:endParaRPr lang="en-GB" sz="800" kern="800" spc="-20" dirty="0">
              <a:solidFill>
                <a:prstClr val="black">
                  <a:lumMod val="50000"/>
                  <a:lumOff val="50000"/>
                </a:prstClr>
              </a:solidFill>
              <a:latin typeface="Segoe U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6308153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475" y="312379"/>
            <a:ext cx="1173480" cy="4792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71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5EB8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spcBef>
          <a:spcPts val="200"/>
        </a:spcBef>
        <a:spcAft>
          <a:spcPts val="200"/>
        </a:spcAft>
        <a:buClr>
          <a:srgbClr val="007A33"/>
        </a:buClr>
        <a:buFont typeface="Segoe UI" pitchFamily="34" charset="0"/>
        <a:buChar char="▪"/>
        <a:defRPr sz="2400" kern="1200">
          <a:solidFill>
            <a:srgbClr val="005EB8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spcBef>
          <a:spcPts val="200"/>
        </a:spcBef>
        <a:spcAft>
          <a:spcPts val="200"/>
        </a:spcAft>
        <a:buClr>
          <a:srgbClr val="007A33"/>
        </a:buClr>
        <a:buFont typeface="Segoe UI" pitchFamily="34" charset="0"/>
        <a:buChar char="▪"/>
        <a:defRPr sz="2000" kern="1200">
          <a:solidFill>
            <a:srgbClr val="005EB8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spcBef>
          <a:spcPts val="200"/>
        </a:spcBef>
        <a:spcAft>
          <a:spcPts val="200"/>
        </a:spcAft>
        <a:buClr>
          <a:srgbClr val="007A33"/>
        </a:buClr>
        <a:buFont typeface="Segoe UI" pitchFamily="34" charset="0"/>
        <a:buChar char="▪"/>
        <a:defRPr sz="1800" kern="1200">
          <a:solidFill>
            <a:srgbClr val="005EB8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spcBef>
          <a:spcPts val="200"/>
        </a:spcBef>
        <a:spcAft>
          <a:spcPts val="200"/>
        </a:spcAft>
        <a:buClr>
          <a:srgbClr val="007A33"/>
        </a:buClr>
        <a:buFont typeface="Segoe UI" pitchFamily="34" charset="0"/>
        <a:buChar char="▪"/>
        <a:defRPr sz="1600" kern="1200">
          <a:solidFill>
            <a:srgbClr val="005EB8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spcBef>
          <a:spcPts val="200"/>
        </a:spcBef>
        <a:spcAft>
          <a:spcPts val="200"/>
        </a:spcAft>
        <a:buClr>
          <a:srgbClr val="007A33"/>
        </a:buClr>
        <a:buFont typeface="Segoe UI" pitchFamily="34" charset="0"/>
        <a:buChar char="▪"/>
        <a:defRPr sz="1600" kern="1200">
          <a:solidFill>
            <a:srgbClr val="005EB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B724-B54A-4EC3-8F19-B5701F7E6B25}" type="datetimeFigureOut">
              <a:rPr lang="en-GB" smtClean="0"/>
              <a:pPr/>
              <a:t>10/04/2019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91563-3865-407B-8CFC-E843F0B29C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26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1807741"/>
            <a:ext cx="7772400" cy="2954759"/>
          </a:xfrm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Using evidence to inform practice: interventions for children with Down syndrome </a:t>
            </a:r>
            <a:endParaRPr lang="en-GB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GB" dirty="0"/>
          </a:p>
          <a:p>
            <a:pPr algn="l"/>
            <a:r>
              <a:rPr lang="en-GB" dirty="0"/>
              <a:t>Rebecca Baxter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sz="3000" dirty="0"/>
              <a:t>LETS Go! UK</a:t>
            </a:r>
          </a:p>
          <a:p>
            <a:pPr algn="l"/>
            <a:r>
              <a:rPr lang="en-GB" sz="3000" dirty="0"/>
              <a:t>Down Syndrome Education International</a:t>
            </a:r>
          </a:p>
        </p:txBody>
      </p:sp>
      <p:pic>
        <p:nvPicPr>
          <p:cNvPr id="6" name="Picture 5" descr="lets go logo no cont detai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008" y="188640"/>
            <a:ext cx="8964488" cy="1207394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9512" y="6165304"/>
            <a:ext cx="8712968" cy="556171"/>
          </a:xfrm>
        </p:spPr>
        <p:txBody>
          <a:bodyPr/>
          <a:lstStyle/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www.letsgouk.org		       </a:t>
            </a:r>
            <a:r>
              <a:rPr lang="en-GB" sz="2000" dirty="0"/>
              <a:t>	  </a:t>
            </a:r>
            <a:r>
              <a:rPr lang="en-GB" sz="2000" b="1" dirty="0">
                <a:solidFill>
                  <a:srgbClr val="4C9149"/>
                </a:solidFill>
              </a:rPr>
              <a:t>L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</a:rPr>
              <a:t>anguage </a:t>
            </a:r>
            <a:r>
              <a:rPr lang="en-GB" sz="2000" b="1" dirty="0">
                <a:solidFill>
                  <a:srgbClr val="4C9149"/>
                </a:solidFill>
              </a:rPr>
              <a:t>E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</a:rPr>
              <a:t>ducation </a:t>
            </a:r>
            <a:r>
              <a:rPr lang="en-GB" sz="2000" b="1" dirty="0">
                <a:solidFill>
                  <a:srgbClr val="4C9149"/>
                </a:solidFill>
              </a:rPr>
              <a:t>T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</a:rPr>
              <a:t>raining </a:t>
            </a:r>
            <a:r>
              <a:rPr lang="en-GB" sz="2000" b="1" dirty="0">
                <a:solidFill>
                  <a:srgbClr val="4C9149"/>
                </a:solidFill>
              </a:rPr>
              <a:t>S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</a:rPr>
              <a:t>peech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Intervention studies -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Integrated intervention </a:t>
            </a:r>
            <a:r>
              <a:rPr lang="en-GB" dirty="0"/>
              <a:t>(van </a:t>
            </a:r>
            <a:r>
              <a:rPr lang="en-GB" dirty="0" err="1"/>
              <a:t>Bysterveldt</a:t>
            </a:r>
            <a:r>
              <a:rPr lang="en-GB" dirty="0"/>
              <a:t> et al, 2009)</a:t>
            </a:r>
          </a:p>
          <a:p>
            <a:pPr marL="0" indent="0">
              <a:buNone/>
            </a:pPr>
            <a:r>
              <a:rPr lang="en-GB" dirty="0"/>
              <a:t>Speech, letter knowledge*, phonological awareness*</a:t>
            </a:r>
          </a:p>
          <a:p>
            <a:pPr marL="0" indent="0">
              <a:buNone/>
            </a:pPr>
            <a:r>
              <a:rPr lang="en-GB" dirty="0"/>
              <a:t>Home programme, SLT session, computer </a:t>
            </a:r>
          </a:p>
          <a:p>
            <a:pPr marL="0" indent="0">
              <a:buNone/>
            </a:pPr>
            <a:r>
              <a:rPr lang="en-GB" dirty="0"/>
              <a:t>Results</a:t>
            </a:r>
          </a:p>
          <a:p>
            <a:r>
              <a:rPr lang="en-GB" dirty="0"/>
              <a:t>Significant treatment effects on </a:t>
            </a:r>
            <a:r>
              <a:rPr lang="en-GB" b="1" dirty="0"/>
              <a:t>speech</a:t>
            </a:r>
            <a:r>
              <a:rPr lang="en-GB" dirty="0"/>
              <a:t> measures for all participants</a:t>
            </a:r>
          </a:p>
          <a:p>
            <a:r>
              <a:rPr lang="en-GB" dirty="0"/>
              <a:t>Some evidence of increased letter knowledge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2) Vocabulary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Early vocabulary development is delayed</a:t>
            </a:r>
          </a:p>
          <a:p>
            <a:r>
              <a:rPr lang="en-GB" dirty="0"/>
              <a:t>The pattern of vocabulary development is generally the same as in typical development</a:t>
            </a:r>
          </a:p>
          <a:p>
            <a:r>
              <a:rPr lang="en-GB" dirty="0"/>
              <a:t>Typically developing children and children with Down syndrome show huge individual variability with vocabulary </a:t>
            </a:r>
          </a:p>
          <a:p>
            <a:r>
              <a:rPr lang="en-GB" dirty="0"/>
              <a:t>Vocabulary paces grammar, just as in typical development</a:t>
            </a:r>
          </a:p>
          <a:p>
            <a:r>
              <a:rPr lang="en-GB" dirty="0"/>
              <a:t>Most children with Down syndrome are combining words and/or signs by 5 years of age.</a:t>
            </a:r>
          </a:p>
          <a:p>
            <a:r>
              <a:rPr lang="en-GB" dirty="0"/>
              <a:t>Teenagers often called ’telegraphic talkers’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5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829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Vocabulary/grammar link </a:t>
            </a:r>
            <a:br>
              <a:rPr lang="en-GB" dirty="0"/>
            </a:br>
            <a:r>
              <a:rPr lang="en-GB" sz="2400" dirty="0"/>
              <a:t>(</a:t>
            </a:r>
            <a:r>
              <a:rPr lang="en-GB" sz="2400" dirty="0" err="1"/>
              <a:t>Pennanen</a:t>
            </a:r>
            <a:r>
              <a:rPr lang="en-GB" sz="2400" dirty="0"/>
              <a:t>, Buckley &amp; Archer 2000)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  <p:pic>
        <p:nvPicPr>
          <p:cNvPr id="7" name="Picture 4" descr="Graph01b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7338"/>
            <a:ext cx="78592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4876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Intervention studies -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Oral vocabulary learning </a:t>
            </a:r>
            <a:r>
              <a:rPr lang="en-GB" dirty="0"/>
              <a:t>- orthographic support (</a:t>
            </a:r>
            <a:r>
              <a:rPr lang="en-GB" dirty="0" err="1"/>
              <a:t>Mengoni</a:t>
            </a:r>
            <a:r>
              <a:rPr lang="en-GB" dirty="0"/>
              <a:t> et al, 2013)</a:t>
            </a:r>
          </a:p>
          <a:p>
            <a:pPr marL="0" indent="0">
              <a:buNone/>
            </a:pPr>
            <a:r>
              <a:rPr lang="en-GB" dirty="0"/>
              <a:t>Experimental design</a:t>
            </a:r>
          </a:p>
          <a:p>
            <a:pPr marL="0" indent="0">
              <a:buNone/>
            </a:pPr>
            <a:r>
              <a:rPr lang="en-GB" dirty="0"/>
              <a:t>3 trials - Repetition and phonological consolidation, Matching, Production</a:t>
            </a:r>
          </a:p>
          <a:p>
            <a:pPr marL="0" indent="0">
              <a:buNone/>
            </a:pPr>
            <a:r>
              <a:rPr lang="en-GB" dirty="0"/>
              <a:t>Results</a:t>
            </a:r>
          </a:p>
          <a:p>
            <a:r>
              <a:rPr lang="en-GB" dirty="0"/>
              <a:t>Children performed better on post-training picture naming when orthography was present</a:t>
            </a:r>
          </a:p>
          <a:p>
            <a:r>
              <a:rPr lang="en-GB" dirty="0"/>
              <a:t>Benefitted from phonological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Intervention studies -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Reading and language intervention </a:t>
            </a:r>
            <a:r>
              <a:rPr lang="en-GB" dirty="0"/>
              <a:t>(Burgoyne et al, 2012)</a:t>
            </a:r>
          </a:p>
          <a:p>
            <a:pPr marL="0" indent="0">
              <a:buNone/>
            </a:pPr>
            <a:r>
              <a:rPr lang="en-GB" dirty="0"/>
              <a:t>TA delivered programme in school</a:t>
            </a:r>
          </a:p>
          <a:p>
            <a:pPr marL="0" indent="0">
              <a:buNone/>
            </a:pPr>
            <a:r>
              <a:rPr lang="en-GB" dirty="0"/>
              <a:t>Reading strand – book reading, sight words, letters sounds and phonology</a:t>
            </a:r>
          </a:p>
          <a:p>
            <a:pPr marL="0" indent="0">
              <a:buNone/>
            </a:pPr>
            <a:r>
              <a:rPr lang="en-GB" dirty="0"/>
              <a:t>Language strand – introducing new word, reinforcing meaning, using new word in connected speech and in written language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2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a new word - RLI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96696"/>
            <a:ext cx="5214974" cy="3321867"/>
          </a:xfrm>
          <a:noFill/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1" dirty="0"/>
              <a:t>Introduce and discuss new word: </a:t>
            </a:r>
            <a:r>
              <a:rPr lang="en-GB" dirty="0"/>
              <a:t>Provides written, spoken, and pictorial forms of new vocabulary</a:t>
            </a:r>
          </a:p>
          <a:p>
            <a:pPr lvl="1"/>
            <a:r>
              <a:rPr lang="en-GB" dirty="0"/>
              <a:t>TA introduces word</a:t>
            </a:r>
          </a:p>
          <a:p>
            <a:pPr lvl="1"/>
            <a:r>
              <a:rPr lang="en-GB" dirty="0"/>
              <a:t>Child says word</a:t>
            </a:r>
          </a:p>
          <a:p>
            <a:pPr lvl="1"/>
            <a:r>
              <a:rPr lang="en-GB" dirty="0"/>
              <a:t>Child and TA discuss word using related photos</a:t>
            </a:r>
          </a:p>
          <a:p>
            <a:pPr lvl="1"/>
            <a:r>
              <a:rPr lang="en-GB" dirty="0"/>
              <a:t>Child is shown flashcard</a:t>
            </a:r>
          </a:p>
          <a:p>
            <a:pPr lvl="1"/>
            <a:r>
              <a:rPr lang="en-GB" dirty="0"/>
              <a:t>TA and child create a word web</a:t>
            </a:r>
          </a:p>
          <a:p>
            <a:pPr lvl="1"/>
            <a:r>
              <a:rPr lang="en-GB" dirty="0"/>
              <a:t>Emphasis on relating to child’s experience, and building a rich, multi-contextual understanding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50" y="2143117"/>
            <a:ext cx="3034911" cy="101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3214689"/>
            <a:ext cx="2643206" cy="219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2B01FA-9B12-44F0-A8BB-A83EA549F16D}" type="slidenum">
              <a:rPr kumimoji="0" lang="en-GB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36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Language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Reading and language intervention </a:t>
            </a:r>
            <a:r>
              <a:rPr lang="en-GB" dirty="0"/>
              <a:t>(Burgoyne et al, 2012)</a:t>
            </a:r>
          </a:p>
          <a:p>
            <a:pPr marL="0" indent="0">
              <a:buNone/>
            </a:pPr>
            <a:r>
              <a:rPr lang="en-GB" dirty="0"/>
              <a:t>Results</a:t>
            </a:r>
          </a:p>
          <a:p>
            <a:r>
              <a:rPr lang="en-GB" dirty="0"/>
              <a:t>Gains on taught expressive vocabulary, single word reading, letter sound knowledge, phoneme blending</a:t>
            </a:r>
          </a:p>
          <a:p>
            <a:r>
              <a:rPr lang="en-GB" dirty="0"/>
              <a:t>Did not see gains on standardised expressive or receptive vocabulary or expressive information and grammar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www.letsgouk.org                                           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anguage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ducation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raining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82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3) Grammar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Particularly challenging for children with Down syndrome</a:t>
            </a:r>
          </a:p>
          <a:p>
            <a:pPr lvl="1"/>
            <a:r>
              <a:rPr lang="en-GB" dirty="0"/>
              <a:t>Grammatical morphology – tense markers, plural and possessive ‘s’, function words, pronouns</a:t>
            </a:r>
          </a:p>
          <a:p>
            <a:pPr lvl="1"/>
            <a:r>
              <a:rPr lang="en-GB" dirty="0"/>
              <a:t>Expressive language is more delayed than receptive language</a:t>
            </a:r>
          </a:p>
          <a:p>
            <a:pPr lvl="1"/>
            <a:r>
              <a:rPr lang="en-GB" dirty="0"/>
              <a:t>Narratives vs. conversation</a:t>
            </a:r>
          </a:p>
          <a:p>
            <a:pPr lvl="1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www.letsgouk.org                                           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anguage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ducation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raining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13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Intervention studies -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en-GB" b="1" dirty="0"/>
              <a:t>Regular past tense </a:t>
            </a:r>
            <a:r>
              <a:rPr lang="en-GB" dirty="0"/>
              <a:t>(Baxter et al, PhD study)</a:t>
            </a:r>
          </a:p>
          <a:p>
            <a:pPr marL="57150" indent="0">
              <a:buNone/>
            </a:pPr>
            <a:r>
              <a:rPr lang="en-GB" dirty="0"/>
              <a:t>Understanding and applying the grammatical rule</a:t>
            </a:r>
          </a:p>
          <a:p>
            <a:pPr marL="57150" indent="0">
              <a:buNone/>
            </a:pPr>
            <a:r>
              <a:rPr lang="en-GB" dirty="0"/>
              <a:t>TA delivered programme in school</a:t>
            </a:r>
          </a:p>
          <a:p>
            <a:pPr marL="57150" indent="0">
              <a:buNone/>
            </a:pPr>
            <a:r>
              <a:rPr lang="en-GB" dirty="0"/>
              <a:t>Results</a:t>
            </a:r>
          </a:p>
          <a:p>
            <a:pPr marL="400050"/>
            <a:r>
              <a:rPr lang="en-GB" sz="2400" dirty="0"/>
              <a:t>Significant gains on bespoke measures (taught and untaught verbs,  use of past tense in story retell) and standardised measures (expressive grammar (RAPT) and regular past tense (including regularised errors) (TEGI)) </a:t>
            </a:r>
          </a:p>
          <a:p>
            <a:r>
              <a:rPr lang="en-GB" sz="2400" dirty="0"/>
              <a:t>No transfer to: irregular past tense or third person singular</a:t>
            </a:r>
          </a:p>
          <a:p>
            <a:r>
              <a:rPr lang="en-GB" sz="2400" dirty="0"/>
              <a:t>Maintained at follow up approx. 3 months later 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www.letsgouk.org                                           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anguage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ducation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raining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0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can we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The importance of applying the profile </a:t>
            </a:r>
          </a:p>
          <a:p>
            <a:r>
              <a:rPr lang="en-GB" dirty="0"/>
              <a:t>The importance of targeting individual needs</a:t>
            </a:r>
          </a:p>
          <a:p>
            <a:r>
              <a:rPr lang="en-GB" dirty="0"/>
              <a:t>The necessity of selecting appropriate measures </a:t>
            </a:r>
          </a:p>
          <a:p>
            <a:r>
              <a:rPr lang="en-GB" dirty="0"/>
              <a:t>There is evidence of successful intervention for speech, vocabulary and grammar for this population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www.letsgouk.org                                           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anguage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ducation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raining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Aspects of speech and language development</a:t>
            </a:r>
          </a:p>
          <a:p>
            <a:pPr lvl="1"/>
            <a:r>
              <a:rPr lang="en-GB" dirty="0"/>
              <a:t>Speech</a:t>
            </a:r>
          </a:p>
          <a:p>
            <a:pPr lvl="1"/>
            <a:r>
              <a:rPr lang="en-GB" dirty="0"/>
              <a:t>Vocabulary</a:t>
            </a:r>
          </a:p>
          <a:p>
            <a:pPr lvl="1"/>
            <a:r>
              <a:rPr lang="en-GB" dirty="0"/>
              <a:t>Language (grammar)</a:t>
            </a:r>
          </a:p>
          <a:p>
            <a:r>
              <a:rPr lang="en-GB" dirty="0"/>
              <a:t>What does the research tell us about these aspects of speech and language</a:t>
            </a:r>
          </a:p>
          <a:p>
            <a:r>
              <a:rPr lang="en-GB" dirty="0"/>
              <a:t>Examples of interventions using this knowledge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87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3600" dirty="0"/>
          </a:p>
          <a:p>
            <a:pPr marL="457200" lvl="1" indent="0" algn="ctr">
              <a:buNone/>
            </a:pPr>
            <a:endParaRPr lang="en-GB" sz="3600" dirty="0"/>
          </a:p>
          <a:p>
            <a:pPr marL="457200" lvl="1" indent="0" algn="ctr">
              <a:buNone/>
            </a:pPr>
            <a:r>
              <a:rPr lang="en-GB" sz="3600" dirty="0"/>
              <a:t>Questions and discussion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www.letsgouk.org                                           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anguage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ducation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raining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C91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99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The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Difficulties</a:t>
            </a:r>
          </a:p>
          <a:p>
            <a:pPr lvl="1"/>
            <a:r>
              <a:rPr lang="en-GB" dirty="0"/>
              <a:t>Cognitive delays</a:t>
            </a:r>
          </a:p>
          <a:p>
            <a:pPr lvl="1"/>
            <a:r>
              <a:rPr lang="en-GB" dirty="0"/>
              <a:t>Hearing and vision</a:t>
            </a:r>
          </a:p>
          <a:p>
            <a:pPr lvl="1"/>
            <a:r>
              <a:rPr lang="en-GB" dirty="0"/>
              <a:t>Verbal short term memory</a:t>
            </a:r>
          </a:p>
          <a:p>
            <a:pPr lvl="1"/>
            <a:r>
              <a:rPr lang="en-GB" dirty="0"/>
              <a:t>Auditory processing</a:t>
            </a:r>
          </a:p>
          <a:p>
            <a:pPr lvl="1"/>
            <a:r>
              <a:rPr lang="en-GB" dirty="0"/>
              <a:t>Phonological representations</a:t>
            </a:r>
          </a:p>
          <a:p>
            <a:pPr lvl="1"/>
            <a:r>
              <a:rPr lang="en-GB" dirty="0"/>
              <a:t>Differences in anatomy and physiology</a:t>
            </a:r>
          </a:p>
          <a:p>
            <a:pPr lvl="1"/>
            <a:r>
              <a:rPr lang="en-GB" dirty="0"/>
              <a:t>Generalisation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1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The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Strengths</a:t>
            </a:r>
          </a:p>
          <a:p>
            <a:pPr lvl="1"/>
            <a:r>
              <a:rPr lang="en-GB" dirty="0"/>
              <a:t>Visual short term memory</a:t>
            </a:r>
          </a:p>
          <a:p>
            <a:pPr lvl="1"/>
            <a:r>
              <a:rPr lang="en-GB" dirty="0"/>
              <a:t>Early communication</a:t>
            </a:r>
          </a:p>
          <a:p>
            <a:pPr lvl="1"/>
            <a:r>
              <a:rPr lang="en-GB" dirty="0"/>
              <a:t>Non-verbal aspects of communication</a:t>
            </a:r>
          </a:p>
          <a:p>
            <a:pPr lvl="1"/>
            <a:r>
              <a:rPr lang="en-GB" dirty="0"/>
              <a:t>Imitation</a:t>
            </a:r>
          </a:p>
          <a:p>
            <a:pPr lvl="1"/>
            <a:r>
              <a:rPr lang="en-GB" dirty="0"/>
              <a:t>Learning “facts”</a:t>
            </a:r>
          </a:p>
          <a:p>
            <a:pPr marL="457200" lvl="1" indent="0">
              <a:buNone/>
            </a:pPr>
            <a:r>
              <a:rPr lang="en-GB" dirty="0"/>
              <a:t>?  Reading and spelling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2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1) Speech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Starts early in typical development</a:t>
            </a:r>
          </a:p>
          <a:p>
            <a:pPr lvl="1"/>
            <a:r>
              <a:rPr lang="en-GB" sz="2400" dirty="0"/>
              <a:t>In typical development, children are learning to discriminate sound in the first year of life – tuning in to native language</a:t>
            </a:r>
          </a:p>
          <a:p>
            <a:pPr marL="0" indent="0">
              <a:buNone/>
            </a:pPr>
            <a:r>
              <a:rPr lang="en-GB" sz="2400" dirty="0"/>
              <a:t>When learning a word, sound patterns needs to be held and stored </a:t>
            </a:r>
          </a:p>
          <a:p>
            <a:r>
              <a:rPr lang="en-GB" sz="2400" dirty="0"/>
              <a:t>Children with Down syndrome are poor at learning detailed phonological forms of words (</a:t>
            </a:r>
            <a:r>
              <a:rPr lang="en-GB" sz="2400" dirty="0" err="1"/>
              <a:t>Jarrold</a:t>
            </a:r>
            <a:r>
              <a:rPr lang="en-GB" sz="2400" dirty="0"/>
              <a:t> et al, 2009)</a:t>
            </a:r>
          </a:p>
          <a:p>
            <a:r>
              <a:rPr lang="en-GB" sz="2400" dirty="0"/>
              <a:t>Speech sound development influences development of phonological working memory (Keren-Portnoy et al, 2010)</a:t>
            </a:r>
            <a:endParaRPr lang="en-GB" sz="1200" dirty="0"/>
          </a:p>
          <a:p>
            <a:r>
              <a:rPr lang="en-GB" sz="2400" dirty="0"/>
              <a:t>Speech work should start early – as research shows sound production ability influences first words in language development (</a:t>
            </a:r>
            <a:r>
              <a:rPr lang="en-GB" sz="2400" dirty="0" err="1"/>
              <a:t>Stoel</a:t>
            </a:r>
            <a:r>
              <a:rPr lang="en-GB" sz="2400" dirty="0"/>
              <a:t>-Gammon 2011) - and continue through childhood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3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the research says about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000" b="1" dirty="0"/>
              <a:t>Children with Down syndrome</a:t>
            </a:r>
          </a:p>
          <a:p>
            <a:pPr>
              <a:buNone/>
            </a:pPr>
            <a:r>
              <a:rPr lang="en-GB" sz="3000" b="1" dirty="0"/>
              <a:t>Intelligibility</a:t>
            </a:r>
          </a:p>
          <a:p>
            <a:r>
              <a:rPr lang="en-GB" sz="2600" dirty="0"/>
              <a:t>95% of individuals with Down syndrome have speech sound production difficulty (</a:t>
            </a:r>
            <a:r>
              <a:rPr lang="en-GB" sz="2600" dirty="0" err="1"/>
              <a:t>Kumin</a:t>
            </a:r>
            <a:r>
              <a:rPr lang="en-GB" sz="2600" dirty="0"/>
              <a:t>, 2006)</a:t>
            </a:r>
            <a:endParaRPr lang="en-GB" sz="2600" b="1" dirty="0"/>
          </a:p>
          <a:p>
            <a:pPr>
              <a:buNone/>
            </a:pPr>
            <a:r>
              <a:rPr lang="en-GB" sz="3000" b="1" dirty="0"/>
              <a:t>Babbling</a:t>
            </a:r>
            <a:r>
              <a:rPr lang="en-GB" sz="3000" dirty="0"/>
              <a:t> – mixed information in the research</a:t>
            </a:r>
          </a:p>
          <a:p>
            <a:r>
              <a:rPr lang="en-GB" sz="2800" dirty="0"/>
              <a:t>more alike than different</a:t>
            </a:r>
          </a:p>
          <a:p>
            <a:r>
              <a:rPr lang="en-GB" sz="2800" dirty="0"/>
              <a:t>babble period is much longer and transition to words takes longer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5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the research says about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1"/>
            <a:endParaRPr lang="en-GB" dirty="0"/>
          </a:p>
          <a:p>
            <a:pPr>
              <a:buNone/>
            </a:pPr>
            <a:r>
              <a:rPr lang="en-GB" b="1" dirty="0"/>
              <a:t>Phonology</a:t>
            </a:r>
            <a:r>
              <a:rPr lang="en-GB" dirty="0"/>
              <a:t> – mixed information in the research</a:t>
            </a:r>
          </a:p>
          <a:p>
            <a:r>
              <a:rPr lang="en-GB" dirty="0"/>
              <a:t>Dodd – emergence of phonemes follows typical development</a:t>
            </a:r>
          </a:p>
          <a:p>
            <a:r>
              <a:rPr lang="en-GB" dirty="0" err="1"/>
              <a:t>Kumin</a:t>
            </a:r>
            <a:r>
              <a:rPr lang="en-GB" dirty="0"/>
              <a:t> – different emergence of phonemes</a:t>
            </a:r>
          </a:p>
          <a:p>
            <a:r>
              <a:rPr lang="en-GB" dirty="0"/>
              <a:t>both agree – huge variability and lots of inconsistency in production</a:t>
            </a:r>
          </a:p>
          <a:p>
            <a:r>
              <a:rPr lang="en-GB" dirty="0"/>
              <a:t>Delay in phonological development </a:t>
            </a:r>
            <a:r>
              <a:rPr lang="en-GB" b="1" dirty="0"/>
              <a:t>increases </a:t>
            </a:r>
            <a:r>
              <a:rPr lang="en-GB" dirty="0"/>
              <a:t>from stage of first 10 words – about 2 years of age (</a:t>
            </a:r>
            <a:r>
              <a:rPr lang="en-GB" dirty="0" err="1"/>
              <a:t>Sokol</a:t>
            </a:r>
            <a:r>
              <a:rPr lang="en-GB" dirty="0"/>
              <a:t>, Fey 2013)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0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the research says about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3500" b="1" dirty="0"/>
              <a:t>Phonological processes</a:t>
            </a:r>
          </a:p>
          <a:p>
            <a:r>
              <a:rPr lang="en-GB" dirty="0"/>
              <a:t>some typical phonological processes seen</a:t>
            </a:r>
          </a:p>
          <a:p>
            <a:r>
              <a:rPr lang="en-GB" dirty="0"/>
              <a:t>some atypical processes seen – e.g. backing, initial consonant deletion, use of non-English phonemes</a:t>
            </a:r>
          </a:p>
          <a:p>
            <a:r>
              <a:rPr lang="en-GB" dirty="0"/>
              <a:t>error patterns persist for longer</a:t>
            </a:r>
          </a:p>
          <a:p>
            <a:r>
              <a:rPr lang="en-GB" dirty="0"/>
              <a:t>more error patterns are present</a:t>
            </a:r>
          </a:p>
          <a:p>
            <a:r>
              <a:rPr lang="en-GB" dirty="0"/>
              <a:t>errors are more inconsistent</a:t>
            </a:r>
          </a:p>
          <a:p>
            <a:r>
              <a:rPr lang="en-GB" dirty="0"/>
              <a:t>fewer errors in imitated productions</a:t>
            </a:r>
          </a:p>
          <a:p>
            <a:r>
              <a:rPr lang="en-GB" dirty="0"/>
              <a:t>greater delay than would be expected by mental 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69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Intervention studies -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4100" b="1" dirty="0"/>
              <a:t>Core vocabulary approach (</a:t>
            </a:r>
            <a:r>
              <a:rPr lang="en-GB" dirty="0"/>
              <a:t>Dodd et al, 1994. Ni </a:t>
            </a:r>
            <a:r>
              <a:rPr lang="en-GB" dirty="0" err="1"/>
              <a:t>Cholmain</a:t>
            </a:r>
            <a:r>
              <a:rPr lang="en-GB" dirty="0"/>
              <a:t>, 1994)</a:t>
            </a:r>
          </a:p>
          <a:p>
            <a:pPr>
              <a:buNone/>
            </a:pPr>
            <a:r>
              <a:rPr lang="en-GB" dirty="0"/>
              <a:t>Rote practice and repetition </a:t>
            </a:r>
          </a:p>
          <a:p>
            <a:pPr>
              <a:buNone/>
            </a:pPr>
            <a:r>
              <a:rPr lang="en-GB" dirty="0"/>
              <a:t>Parent education/involvement</a:t>
            </a:r>
          </a:p>
          <a:p>
            <a:pPr>
              <a:buNone/>
            </a:pPr>
            <a:r>
              <a:rPr lang="en-GB" dirty="0"/>
              <a:t>Certain phonological processes highlighted</a:t>
            </a:r>
          </a:p>
          <a:p>
            <a:pPr>
              <a:buNone/>
            </a:pPr>
            <a:r>
              <a:rPr lang="en-GB" dirty="0"/>
              <a:t>Results</a:t>
            </a:r>
          </a:p>
          <a:p>
            <a:r>
              <a:rPr lang="en-GB" dirty="0"/>
              <a:t>All children in the programme showed a change in their phonological system within the first two weeks</a:t>
            </a:r>
          </a:p>
          <a:p>
            <a:r>
              <a:rPr lang="en-GB" dirty="0"/>
              <a:t>It is possible to accelerate the phonological development and  Ni </a:t>
            </a:r>
            <a:r>
              <a:rPr lang="en-GB" dirty="0" err="1"/>
              <a:t>Cholmain</a:t>
            </a:r>
            <a:r>
              <a:rPr lang="en-GB" dirty="0"/>
              <a:t> reported increase in MLU suggesting speech is holding back grammar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8424936" cy="484163"/>
          </a:xfrm>
        </p:spPr>
        <p:txBody>
          <a:bodyPr/>
          <a:lstStyle/>
          <a:p>
            <a:r>
              <a:rPr lang="en-GB" sz="2000" dirty="0"/>
              <a:t>www.letsgouk.org                                            </a:t>
            </a:r>
            <a:r>
              <a:rPr lang="en-GB" sz="2000" dirty="0">
                <a:solidFill>
                  <a:srgbClr val="4C9149"/>
                </a:solidFill>
              </a:rPr>
              <a:t>L</a:t>
            </a:r>
            <a:r>
              <a:rPr lang="en-GB" sz="2000" dirty="0"/>
              <a:t>anguage </a:t>
            </a:r>
            <a:r>
              <a:rPr lang="en-GB" sz="2000" dirty="0">
                <a:solidFill>
                  <a:srgbClr val="4C9149"/>
                </a:solidFill>
              </a:rPr>
              <a:t>E</a:t>
            </a:r>
            <a:r>
              <a:rPr lang="en-GB" sz="2000" dirty="0"/>
              <a:t>ducation </a:t>
            </a:r>
            <a:r>
              <a:rPr lang="en-GB" sz="2000" dirty="0">
                <a:solidFill>
                  <a:srgbClr val="4C9149"/>
                </a:solidFill>
              </a:rPr>
              <a:t>T</a:t>
            </a:r>
            <a:r>
              <a:rPr lang="en-GB" sz="2000" dirty="0"/>
              <a:t>raining </a:t>
            </a:r>
            <a:r>
              <a:rPr lang="en-GB" sz="2000" dirty="0">
                <a:solidFill>
                  <a:srgbClr val="4C9149"/>
                </a:solidFill>
              </a:rPr>
              <a:t>S</a:t>
            </a:r>
            <a:r>
              <a:rPr lang="en-GB" sz="2000" dirty="0"/>
              <a:t>peech </a:t>
            </a:r>
          </a:p>
        </p:txBody>
      </p:sp>
      <p:pic>
        <p:nvPicPr>
          <p:cNvPr id="5" name="Content Placeholder 6" descr="lets go logo no colour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8136904" cy="317611"/>
          </a:xfrm>
        </p:spPr>
      </p:pic>
      <p:pic>
        <p:nvPicPr>
          <p:cNvPr id="6" name="Content Placeholder 6" descr="lets go logo no colo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70" y="260648"/>
            <a:ext cx="8575810" cy="360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SEI Presentation (16-9)">
  <a:themeElements>
    <a:clrScheme name="DSE">
      <a:dk1>
        <a:sysClr val="windowText" lastClr="000000"/>
      </a:dk1>
      <a:lt1>
        <a:sysClr val="window" lastClr="FFFFFF"/>
      </a:lt1>
      <a:dk2>
        <a:srgbClr val="19405B"/>
      </a:dk2>
      <a:lt2>
        <a:srgbClr val="9CC7E4"/>
      </a:lt2>
      <a:accent1>
        <a:srgbClr val="3B9FFF"/>
      </a:accent1>
      <a:accent2>
        <a:srgbClr val="007A33"/>
      </a:accent2>
      <a:accent3>
        <a:srgbClr val="FE5000"/>
      </a:accent3>
      <a:accent4>
        <a:srgbClr val="0033A0"/>
      </a:accent4>
      <a:accent5>
        <a:srgbClr val="C8102E"/>
      </a:accent5>
      <a:accent6>
        <a:srgbClr val="FFA300"/>
      </a:accent6>
      <a:hlink>
        <a:srgbClr val="007A33"/>
      </a:hlink>
      <a:folHlink>
        <a:srgbClr val="007A33"/>
      </a:folHlink>
    </a:clrScheme>
    <a:fontScheme name="DS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</Template>
  <TotalTime>1139</TotalTime>
  <Words>1112</Words>
  <Application>Microsoft Office PowerPoint</Application>
  <PresentationFormat>On-screen Show (4:3)</PresentationFormat>
  <Paragraphs>156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Mangal</vt:lpstr>
      <vt:lpstr>Segoe UI</vt:lpstr>
      <vt:lpstr>slide</vt:lpstr>
      <vt:lpstr>DSEI Presentation (16-9)</vt:lpstr>
      <vt:lpstr>Office Theme</vt:lpstr>
      <vt:lpstr>Using evidence to inform practice: interventions for children with Down syndrome </vt:lpstr>
      <vt:lpstr>Overview</vt:lpstr>
      <vt:lpstr>The profile</vt:lpstr>
      <vt:lpstr>The profile</vt:lpstr>
      <vt:lpstr>1) Speech development</vt:lpstr>
      <vt:lpstr>What the research says about speech</vt:lpstr>
      <vt:lpstr>What the research says about speech</vt:lpstr>
      <vt:lpstr>What the research says about speech</vt:lpstr>
      <vt:lpstr>Intervention studies - speech</vt:lpstr>
      <vt:lpstr>Intervention studies - speech</vt:lpstr>
      <vt:lpstr>2) Vocabulary development</vt:lpstr>
      <vt:lpstr>Vocabulary/grammar link  (Pennanen, Buckley &amp; Archer 2000)</vt:lpstr>
      <vt:lpstr>Intervention studies - vocabulary</vt:lpstr>
      <vt:lpstr>Intervention studies - language</vt:lpstr>
      <vt:lpstr>Introducing a new word - RLI</vt:lpstr>
      <vt:lpstr>Language intervention</vt:lpstr>
      <vt:lpstr>3) Grammar development</vt:lpstr>
      <vt:lpstr>Intervention studies - grammar</vt:lpstr>
      <vt:lpstr>What can we learn?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the learning profile associated with Down syndrome</dc:title>
  <dc:creator>Becky</dc:creator>
  <cp:lastModifiedBy>Bermingham, Micheal</cp:lastModifiedBy>
  <cp:revision>172</cp:revision>
  <dcterms:created xsi:type="dcterms:W3CDTF">2011-11-15T19:24:16Z</dcterms:created>
  <dcterms:modified xsi:type="dcterms:W3CDTF">2019-04-10T09:22:15Z</dcterms:modified>
</cp:coreProperties>
</file>