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15"/>
  </p:notesMasterIdLst>
  <p:handoutMasterIdLst>
    <p:handoutMasterId r:id="rId16"/>
  </p:handoutMasterIdLst>
  <p:sldIdLst>
    <p:sldId id="256" r:id="rId2"/>
    <p:sldId id="318" r:id="rId3"/>
    <p:sldId id="315" r:id="rId4"/>
    <p:sldId id="307" r:id="rId5"/>
    <p:sldId id="308" r:id="rId6"/>
    <p:sldId id="309" r:id="rId7"/>
    <p:sldId id="310" r:id="rId8"/>
    <p:sldId id="311" r:id="rId9"/>
    <p:sldId id="312" r:id="rId10"/>
    <p:sldId id="314" r:id="rId11"/>
    <p:sldId id="316" r:id="rId12"/>
    <p:sldId id="317" r:id="rId13"/>
    <p:sldId id="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E1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5640"/>
  </p:normalViewPr>
  <p:slideViewPr>
    <p:cSldViewPr snapToGrid="0" snapToObjects="1">
      <p:cViewPr varScale="1">
        <p:scale>
          <a:sx n="69" d="100"/>
          <a:sy n="69" d="100"/>
        </p:scale>
        <p:origin x="2232" y="184"/>
      </p:cViewPr>
      <p:guideLst/>
    </p:cSldViewPr>
  </p:slideViewPr>
  <p:notesTextViewPr>
    <p:cViewPr>
      <p:scale>
        <a:sx n="1" d="1"/>
        <a:sy n="1" d="1"/>
      </p:scale>
      <p:origin x="0" y="0"/>
    </p:cViewPr>
  </p:notesTextViewPr>
  <p:notesViewPr>
    <p:cSldViewPr snapToGrid="0" snapToObjects="1">
      <p:cViewPr varScale="1">
        <p:scale>
          <a:sx n="76" d="100"/>
          <a:sy n="76" d="100"/>
        </p:scale>
        <p:origin x="350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F408AF-5ECA-7848-B632-B4DA26C0E966}" type="datetimeFigureOut">
              <a:rPr lang="en-US" smtClean="0"/>
              <a:t>6/15/20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42F8EA-CC4B-AB44-82B3-198D71C8061E}" type="slidenum">
              <a:rPr lang="en-US" smtClean="0"/>
              <a:t>‹#›</a:t>
            </a:fld>
            <a:endParaRPr lang="en-US"/>
          </a:p>
        </p:txBody>
      </p:sp>
    </p:spTree>
    <p:extLst>
      <p:ext uri="{BB962C8B-B14F-4D97-AF65-F5344CB8AC3E}">
        <p14:creationId xmlns:p14="http://schemas.microsoft.com/office/powerpoint/2010/main" val="244639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8801A-746F-4649-B859-2E0F1EE674C4}"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39B5-78C9-3744-8482-1A2F20B6F4BE}" type="slidenum">
              <a:rPr lang="en-US" smtClean="0"/>
              <a:t>‹#›</a:t>
            </a:fld>
            <a:endParaRPr lang="en-US"/>
          </a:p>
        </p:txBody>
      </p:sp>
    </p:spTree>
    <p:extLst>
      <p:ext uri="{BB962C8B-B14F-4D97-AF65-F5344CB8AC3E}">
        <p14:creationId xmlns:p14="http://schemas.microsoft.com/office/powerpoint/2010/main" val="38902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prepared by the Medical Education Unit at University College Cork focuses on how to prepare an Examination Blueprint.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a:t>
            </a:fld>
            <a:endParaRPr lang="en-US"/>
          </a:p>
        </p:txBody>
      </p:sp>
    </p:spTree>
    <p:extLst>
      <p:ext uri="{BB962C8B-B14F-4D97-AF65-F5344CB8AC3E}">
        <p14:creationId xmlns:p14="http://schemas.microsoft.com/office/powerpoint/2010/main" val="13309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version of a</a:t>
            </a:r>
            <a:r>
              <a:rPr lang="en-US" baseline="0" dirty="0"/>
              <a:t> Blueprint that was drawn up to represent a 7 station Objective Structured Clinical Examination (OSCE). </a:t>
            </a:r>
          </a:p>
          <a:p>
            <a:endParaRPr lang="en-US" baseline="0" dirty="0"/>
          </a:p>
          <a:p>
            <a:r>
              <a:rPr lang="en-US" baseline="0" dirty="0"/>
              <a:t>The competencies listed are History, Examination and Procedures and the content is listed as Cardiovascular, Respiratory, GIT, Musculoskeletal, Neurology, Procedures, Patient Safety and Communication Skills. We can see that certain stations test more than one competency.</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10</a:t>
            </a:fld>
            <a:endParaRPr lang="en-US"/>
          </a:p>
        </p:txBody>
      </p:sp>
    </p:spTree>
    <p:extLst>
      <p:ext uri="{BB962C8B-B14F-4D97-AF65-F5344CB8AC3E}">
        <p14:creationId xmlns:p14="http://schemas.microsoft.com/office/powerpoint/2010/main" val="131237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complex version of a Blueprint</a:t>
            </a:r>
            <a:r>
              <a:rPr lang="en-US" baseline="0" dirty="0"/>
              <a:t> that was created for the Medical Council’s Pre Registration Examination for International Medical Graduates based on the Medical Council’s 8 domains of practice.</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11</a:t>
            </a:fld>
            <a:endParaRPr lang="en-US"/>
          </a:p>
        </p:txBody>
      </p:sp>
    </p:spTree>
    <p:extLst>
      <p:ext uri="{BB962C8B-B14F-4D97-AF65-F5344CB8AC3E}">
        <p14:creationId xmlns:p14="http://schemas.microsoft.com/office/powerpoint/2010/main" val="55390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Blueprinting will improve the validity of your examination and can help you: </a:t>
            </a:r>
          </a:p>
          <a:p>
            <a:endParaRPr lang="en-US" dirty="0"/>
          </a:p>
          <a:p>
            <a:pPr marL="628650" lvl="1" indent="-171450">
              <a:buFont typeface="Arial" charset="0"/>
              <a:buChar char="•"/>
            </a:pPr>
            <a:r>
              <a:rPr lang="en-US" dirty="0"/>
              <a:t>Assess the instructional objectives of the module;</a:t>
            </a:r>
          </a:p>
          <a:p>
            <a:pPr marL="628650" lvl="1" indent="-171450">
              <a:buFont typeface="Arial" charset="0"/>
              <a:buChar char="•"/>
            </a:pPr>
            <a:r>
              <a:rPr lang="en-US" dirty="0"/>
              <a:t>Avoid over- or under-representing a topic in your test;</a:t>
            </a:r>
          </a:p>
          <a:p>
            <a:pPr marL="628650" lvl="1" indent="-171450">
              <a:buFont typeface="Arial" charset="0"/>
              <a:buChar char="•"/>
            </a:pPr>
            <a:r>
              <a:rPr lang="en-US" dirty="0"/>
              <a:t>Use appropriate formats for the competencies and skills being assessed;</a:t>
            </a:r>
          </a:p>
          <a:p>
            <a:pPr marL="628650" lvl="1" indent="-171450">
              <a:buFont typeface="Arial" charset="0"/>
              <a:buChar char="•"/>
            </a:pPr>
            <a:r>
              <a:rPr lang="en-US" dirty="0"/>
              <a:t>Show students the topics you value;</a:t>
            </a:r>
            <a:r>
              <a:rPr lang="en-US" baseline="0" dirty="0"/>
              <a:t> and </a:t>
            </a:r>
            <a:endParaRPr lang="en-US" dirty="0"/>
          </a:p>
          <a:p>
            <a:pPr marL="628650" lvl="1" indent="-171450">
              <a:buFont typeface="Arial" charset="0"/>
              <a:buChar char="•"/>
            </a:pPr>
            <a:r>
              <a:rPr lang="en-US" dirty="0"/>
              <a:t>Ensure similar exam content from year to year.</a:t>
            </a:r>
          </a:p>
          <a:p>
            <a:pPr lvl="1"/>
            <a:r>
              <a:rPr lang="en-US" dirty="0"/>
              <a:t> </a:t>
            </a:r>
          </a:p>
          <a:p>
            <a:r>
              <a:rPr lang="en-US" dirty="0"/>
              <a:t>For more detailed information, please see the NBME guides </a:t>
            </a:r>
            <a:r>
              <a:rPr lang="en-US" baseline="30000" dirty="0"/>
              <a:t>2,3</a:t>
            </a:r>
            <a:r>
              <a:rPr lang="en-US" dirty="0"/>
              <a:t> which are linked from the next slide.</a:t>
            </a:r>
          </a:p>
        </p:txBody>
      </p:sp>
      <p:sp>
        <p:nvSpPr>
          <p:cNvPr id="4" name="Slide Number Placeholder 3"/>
          <p:cNvSpPr>
            <a:spLocks noGrp="1"/>
          </p:cNvSpPr>
          <p:nvPr>
            <p:ph type="sldNum" sz="quarter" idx="10"/>
          </p:nvPr>
        </p:nvSpPr>
        <p:spPr/>
        <p:txBody>
          <a:bodyPr/>
          <a:lstStyle/>
          <a:p>
            <a:fld id="{125439B5-78C9-3744-8482-1A2F20B6F4BE}" type="slidenum">
              <a:rPr lang="en-US" smtClean="0"/>
              <a:t>12</a:t>
            </a:fld>
            <a:endParaRPr lang="en-US"/>
          </a:p>
        </p:txBody>
      </p:sp>
    </p:spTree>
    <p:extLst>
      <p:ext uri="{BB962C8B-B14F-4D97-AF65-F5344CB8AC3E}">
        <p14:creationId xmlns:p14="http://schemas.microsoft.com/office/powerpoint/2010/main" val="183958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5439B5-78C9-3744-8482-1A2F20B6F4BE}" type="slidenum">
              <a:rPr lang="en-US" smtClean="0"/>
              <a:t>13</a:t>
            </a:fld>
            <a:endParaRPr lang="en-US"/>
          </a:p>
        </p:txBody>
      </p:sp>
    </p:spTree>
    <p:extLst>
      <p:ext uri="{BB962C8B-B14F-4D97-AF65-F5344CB8AC3E}">
        <p14:creationId xmlns:p14="http://schemas.microsoft.com/office/powerpoint/2010/main" val="209977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prepared by the Medical Education Unit at University College Cork focuses on how to prepare an Examination Blueprint.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a:t>
            </a:fld>
            <a:endParaRPr lang="en-US"/>
          </a:p>
        </p:txBody>
      </p:sp>
    </p:spTree>
    <p:extLst>
      <p:ext uri="{BB962C8B-B14F-4D97-AF65-F5344CB8AC3E}">
        <p14:creationId xmlns:p14="http://schemas.microsoft.com/office/powerpoint/2010/main" val="31045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 simplest:</a:t>
            </a:r>
          </a:p>
          <a:p>
            <a:endParaRPr lang="en-US" dirty="0"/>
          </a:p>
          <a:p>
            <a:r>
              <a:rPr lang="en-US" dirty="0"/>
              <a:t>A test Blueprint is a grid, which allows examiners to generate content-valid exams by linking the required subject content and competencies to the items appearing on the test. </a:t>
            </a:r>
            <a:r>
              <a:rPr lang="en-US" baseline="30000" dirty="0"/>
              <a:t>1</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3</a:t>
            </a:fld>
            <a:endParaRPr lang="en-US"/>
          </a:p>
        </p:txBody>
      </p:sp>
    </p:spTree>
    <p:extLst>
      <p:ext uri="{BB962C8B-B14F-4D97-AF65-F5344CB8AC3E}">
        <p14:creationId xmlns:p14="http://schemas.microsoft.com/office/powerpoint/2010/main" val="19883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National Board of Medical Examiners have produced 2 Guides on how</a:t>
            </a:r>
            <a:r>
              <a:rPr lang="en-US" baseline="0" dirty="0"/>
              <a:t> to select the correct type of assessments and how to write an examination blueprint.</a:t>
            </a:r>
          </a:p>
          <a:p>
            <a:endParaRPr lang="en-US" dirty="0"/>
          </a:p>
          <a:p>
            <a:r>
              <a:rPr lang="en-US" dirty="0"/>
              <a:t>A test blueprint contains a list of key components defining your test, including:  </a:t>
            </a:r>
          </a:p>
          <a:p>
            <a:endParaRPr lang="en-US" dirty="0"/>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The purpose of the test (To assess knowledge prior to moving on the the next stage of training? To assess competence prior to beginning supervised or independent practice?)</a:t>
            </a:r>
          </a:p>
          <a:p>
            <a:pPr marL="628650" lvl="1" indent="-171450">
              <a:buFont typeface="Arial" charset="0"/>
              <a:buChar char="•"/>
            </a:pPr>
            <a:r>
              <a:rPr lang="en-US" dirty="0"/>
              <a:t>The content framework (Clinical skills, clinical knowledge, scientific knowledge, research skills ….)</a:t>
            </a:r>
          </a:p>
          <a:p>
            <a:pPr marL="628650" lvl="1" indent="-171450">
              <a:buFont typeface="Arial" charset="0"/>
              <a:buChar char="•"/>
            </a:pPr>
            <a:r>
              <a:rPr lang="en-US" dirty="0"/>
              <a:t>The testing time </a:t>
            </a:r>
          </a:p>
          <a:p>
            <a:pPr marL="628650" lvl="1" indent="-171450">
              <a:buFont typeface="Arial" charset="0"/>
              <a:buChar char="•"/>
            </a:pPr>
            <a:r>
              <a:rPr lang="en-US" dirty="0"/>
              <a:t>The content weighting (number of items per content area) </a:t>
            </a:r>
          </a:p>
          <a:p>
            <a:pPr marL="628650" lvl="1" indent="-171450">
              <a:buFont typeface="Arial" charset="0"/>
              <a:buChar char="•"/>
            </a:pPr>
            <a:r>
              <a:rPr lang="en-US" dirty="0"/>
              <a:t>The item formats (e.g., MCQ, essay question, OSCE, research proposal </a:t>
            </a:r>
            <a:r>
              <a:rPr lang="en-US" dirty="0" err="1"/>
              <a:t>etc</a:t>
            </a:r>
            <a:r>
              <a:rPr lang="en-US" dirty="0"/>
              <a:t>)</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4</a:t>
            </a:fld>
            <a:endParaRPr lang="en-US"/>
          </a:p>
        </p:txBody>
      </p:sp>
    </p:spTree>
    <p:extLst>
      <p:ext uri="{BB962C8B-B14F-4D97-AF65-F5344CB8AC3E}">
        <p14:creationId xmlns:p14="http://schemas.microsoft.com/office/powerpoint/2010/main" val="36031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place to start is with the module description and learning outcomes. The list on this slide shows</a:t>
            </a:r>
            <a:r>
              <a:rPr lang="en-US" baseline="0" dirty="0"/>
              <a:t> </a:t>
            </a:r>
            <a:r>
              <a:rPr lang="en-US" dirty="0"/>
              <a:t>a set of learning</a:t>
            </a:r>
            <a:r>
              <a:rPr lang="en-US" baseline="0" dirty="0"/>
              <a:t> outcomes for a clinical module half way through a medical degree </a:t>
            </a:r>
            <a:r>
              <a:rPr lang="en-US" baseline="0" dirty="0" err="1"/>
              <a:t>programme</a:t>
            </a:r>
            <a:r>
              <a:rPr lang="en-US" baseline="0" dirty="0"/>
              <a: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5</a:t>
            </a:fld>
            <a:endParaRPr lang="en-US"/>
          </a:p>
        </p:txBody>
      </p:sp>
    </p:spTree>
    <p:extLst>
      <p:ext uri="{BB962C8B-B14F-4D97-AF65-F5344CB8AC3E}">
        <p14:creationId xmlns:p14="http://schemas.microsoft.com/office/powerpoint/2010/main" val="91259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Next we need to look at each learning outcome individually and decide what way can we assess that the outcome has been achieved. </a:t>
            </a:r>
          </a:p>
          <a:p>
            <a:endParaRPr lang="en-US" sz="1200" dirty="0"/>
          </a:p>
          <a:p>
            <a:pPr marL="171450" indent="-171450">
              <a:buFont typeface="Arial" charset="0"/>
              <a:buChar char="•"/>
            </a:pPr>
            <a:r>
              <a:rPr lang="en-US" sz="1200" dirty="0"/>
              <a:t>In the case of the learning outcomes on the last slide, for assessing effective communication skills, we can use an Objective Structured</a:t>
            </a:r>
            <a:r>
              <a:rPr lang="en-US" sz="1200" baseline="0" dirty="0"/>
              <a:t> Clinical Examination, or a Mini-Clinical exam, or tutor evaluation after direct observation of practice. </a:t>
            </a:r>
          </a:p>
          <a:p>
            <a:pPr marL="171450" indent="-171450">
              <a:buFont typeface="Arial" charset="0"/>
              <a:buChar char="•"/>
            </a:pPr>
            <a:endParaRPr lang="en-US" sz="1200" baseline="0" dirty="0"/>
          </a:p>
          <a:p>
            <a:pPr marL="171450" indent="-171450">
              <a:buFont typeface="Arial" charset="0"/>
              <a:buChar char="•"/>
            </a:pPr>
            <a:r>
              <a:rPr lang="en-US" sz="1200" baseline="0" dirty="0"/>
              <a:t>For assessing the students’ ability to record a history we can use all of the previously mentioned exam types and also use an evaluation of a case write up.</a:t>
            </a:r>
          </a:p>
          <a:p>
            <a:pPr marL="171450" indent="-171450">
              <a:buFont typeface="Arial" charset="0"/>
              <a:buChar char="•"/>
            </a:pP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t>Performing a comprehensive</a:t>
            </a:r>
            <a:r>
              <a:rPr lang="en-US" sz="1200" baseline="0" dirty="0"/>
              <a:t> examination of all relevant systems is best assessed by OSCE, Mini CEX or Tutor evaluation.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t>Interpretation of relevant findings can be assessed by OSCE, Mini-CEX, Tutor evaluation or by a case write-up.</a:t>
            </a:r>
            <a:endParaRPr lang="en-US" sz="1200"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6</a:t>
            </a:fld>
            <a:endParaRPr lang="en-US"/>
          </a:p>
        </p:txBody>
      </p:sp>
    </p:spTree>
    <p:extLst>
      <p:ext uri="{BB962C8B-B14F-4D97-AF65-F5344CB8AC3E}">
        <p14:creationId xmlns:p14="http://schemas.microsoft.com/office/powerpoint/2010/main" val="147327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Generating a list of diagnoses in order of probability, specific to the patient can be assessed using a case write up or an OSCE style exam.</a:t>
            </a:r>
          </a:p>
          <a:p>
            <a:pPr marL="171450" indent="-171450">
              <a:buFont typeface="Arial" charset="0"/>
              <a:buChar char="•"/>
            </a:pPr>
            <a:endParaRPr lang="en-US" dirty="0"/>
          </a:p>
          <a:p>
            <a:pPr marL="171450" indent="-171450">
              <a:buFont typeface="Arial" charset="0"/>
              <a:buChar char="•"/>
            </a:pPr>
            <a:r>
              <a:rPr lang="en-US" dirty="0"/>
              <a:t>When we are looking to assess whether</a:t>
            </a:r>
            <a:r>
              <a:rPr lang="en-US" baseline="0" dirty="0"/>
              <a:t> students can interpret laboratory and radiological findings, we can do this using Multiple Choice Questions, Extended Matching Questions, Short Answer Questions and even OSCEs. </a:t>
            </a:r>
          </a:p>
          <a:p>
            <a:pPr marL="171450" indent="-171450">
              <a:buFont typeface="Arial" charset="0"/>
              <a:buChar char="•"/>
            </a:pPr>
            <a:endParaRPr lang="en-US" baseline="0" dirty="0"/>
          </a:p>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Managing common presentations of medical and surgical problems can be assessed by MCQ, EMQ, and Data</a:t>
            </a:r>
            <a:r>
              <a:rPr lang="en-US" baseline="0" dirty="0"/>
              <a:t> Interpretation Short Answer questions</a:t>
            </a:r>
            <a:endParaRPr lang="en-US" dirty="0"/>
          </a:p>
          <a:p>
            <a:pPr marL="171450" indent="-171450">
              <a:buFont typeface="Arial" charset="0"/>
              <a:buChar char="•"/>
            </a:pPr>
            <a:endParaRPr lang="en-US" baseline="0" dirty="0"/>
          </a:p>
          <a:p>
            <a:pPr marL="171450" indent="-171450">
              <a:buFont typeface="Arial" charset="0"/>
              <a:buChar char="•"/>
            </a:pPr>
            <a:r>
              <a:rPr lang="en-US" baseline="0" dirty="0"/>
              <a:t>Procedural skills are best assessed by OSCE or direct observation of practice, depending on the level of training.</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7</a:t>
            </a:fld>
            <a:endParaRPr lang="en-US"/>
          </a:p>
        </p:txBody>
      </p:sp>
    </p:spTree>
    <p:extLst>
      <p:ext uri="{BB962C8B-B14F-4D97-AF65-F5344CB8AC3E}">
        <p14:creationId xmlns:p14="http://schemas.microsoft.com/office/powerpoint/2010/main" val="20174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your methods of assessment to ensure that all of the learning outcomes can be assessed.</a:t>
            </a:r>
          </a:p>
          <a:p>
            <a:endParaRPr lang="en-US" dirty="0"/>
          </a:p>
          <a:p>
            <a:r>
              <a:rPr lang="en-US" dirty="0"/>
              <a:t>In most cases this will mean a number of different assessment methods including continuous assessment and end of module assessments.</a:t>
            </a:r>
          </a:p>
          <a:p>
            <a:endParaRPr lang="en-US" dirty="0"/>
          </a:p>
          <a:p>
            <a:r>
              <a:rPr lang="en-US" dirty="0"/>
              <a:t>Outline which learning outcomes will be assessed by which assessments.</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8</a:t>
            </a:fld>
            <a:endParaRPr lang="en-US"/>
          </a:p>
        </p:txBody>
      </p:sp>
    </p:spTree>
    <p:extLst>
      <p:ext uri="{BB962C8B-B14F-4D97-AF65-F5344CB8AC3E}">
        <p14:creationId xmlns:p14="http://schemas.microsoft.com/office/powerpoint/2010/main" val="123826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importance of each topic in order to determine the best content weighting for the test as a whole. </a:t>
            </a:r>
          </a:p>
          <a:p>
            <a:endParaRPr lang="en-US" dirty="0"/>
          </a:p>
          <a:p>
            <a:r>
              <a:rPr lang="en-US" dirty="0"/>
              <a:t>The number of questions for each content area should reflect the importance of that content area. </a:t>
            </a:r>
          </a:p>
          <a:p>
            <a:endParaRPr lang="en-US" dirty="0"/>
          </a:p>
          <a:p>
            <a:r>
              <a:rPr lang="en-US" dirty="0"/>
              <a:t>For example if one quarter of the teaching and learning time in the module was devoted to neurology, then approximately one quarter of the test weighting and content should be given to neurology questions.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9</a:t>
            </a:fld>
            <a:endParaRPr lang="en-US"/>
          </a:p>
        </p:txBody>
      </p:sp>
    </p:spTree>
    <p:extLst>
      <p:ext uri="{BB962C8B-B14F-4D97-AF65-F5344CB8AC3E}">
        <p14:creationId xmlns:p14="http://schemas.microsoft.com/office/powerpoint/2010/main" val="206240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2912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5532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15102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4992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63787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6954A-D499-454B-B233-BD5279CEDEFC}" type="datetimeFigureOut">
              <a:rPr lang="en-US" smtClean="0"/>
              <a:t>6/15/20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50781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79185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48416-A9EF-2648-8098-D0068A08B44A}" type="slidenum">
              <a:rPr lang="en-US" smtClean="0"/>
              <a:t>‹#›</a:t>
            </a:fld>
            <a:endParaRPr lang="en-US"/>
          </a:p>
        </p:txBody>
      </p:sp>
    </p:spTree>
    <p:extLst>
      <p:ext uri="{BB962C8B-B14F-4D97-AF65-F5344CB8AC3E}">
        <p14:creationId xmlns:p14="http://schemas.microsoft.com/office/powerpoint/2010/main" val="70428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23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E6954A-D499-454B-B233-BD5279CEDEFC}" type="datetimeFigureOut">
              <a:rPr lang="en-US" smtClean="0"/>
              <a:t>6/15/20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A48416-A9EF-2648-8098-D0068A08B44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682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bme.org/sites/default/files/2020-01/Test-Blueprinting-Lesson-1.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nbme.org/sites/default/files/2020-01/Test-Blueprinting-Lesson-2.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758952"/>
            <a:ext cx="10722685" cy="3566160"/>
          </a:xfrm>
        </p:spPr>
        <p:txBody>
          <a:bodyPr>
            <a:normAutofit/>
          </a:bodyPr>
          <a:lstStyle/>
          <a:p>
            <a:r>
              <a:rPr lang="en-US" sz="7200" dirty="0"/>
              <a:t>Blueprinting Examinations in Medical Education</a:t>
            </a:r>
          </a:p>
        </p:txBody>
      </p:sp>
      <p:sp>
        <p:nvSpPr>
          <p:cNvPr id="3" name="Subtitle 2"/>
          <p:cNvSpPr>
            <a:spLocks noGrp="1"/>
          </p:cNvSpPr>
          <p:nvPr>
            <p:ph type="subTitle" idx="1"/>
          </p:nvPr>
        </p:nvSpPr>
        <p:spPr/>
        <p:txBody>
          <a:bodyPr>
            <a:normAutofit fontScale="85000" lnSpcReduction="20000"/>
          </a:bodyPr>
          <a:lstStyle/>
          <a:p>
            <a:endParaRPr lang="en-US" dirty="0"/>
          </a:p>
          <a:p>
            <a:endParaRPr lang="en-US" dirty="0"/>
          </a:p>
          <a:p>
            <a:r>
              <a:rPr lang="en-US" dirty="0" err="1"/>
              <a:t>Dr</a:t>
            </a:r>
            <a:r>
              <a:rPr lang="en-US" dirty="0"/>
              <a:t> Helen Hynes, Medical Education Unit, UCC</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spTree>
    <p:extLst>
      <p:ext uri="{BB962C8B-B14F-4D97-AF65-F5344CB8AC3E}">
        <p14:creationId xmlns:p14="http://schemas.microsoft.com/office/powerpoint/2010/main" val="12220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Example – 7 Station OSCE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443488"/>
              </p:ext>
            </p:extLst>
          </p:nvPr>
        </p:nvGraphicFramePr>
        <p:xfrm>
          <a:off x="1096963" y="1846263"/>
          <a:ext cx="10058400" cy="4414520"/>
        </p:xfrm>
        <a:graphic>
          <a:graphicData uri="http://schemas.openxmlformats.org/drawingml/2006/table">
            <a:tbl>
              <a:tblPr firstRow="1" bandRow="1">
                <a:tableStyleId>{21E4AEA4-8DFA-4A89-87EB-49C32662AFE0}</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History</a:t>
                      </a:r>
                    </a:p>
                  </a:txBody>
                  <a:tcPr/>
                </a:tc>
                <a:tc>
                  <a:txBody>
                    <a:bodyPr/>
                    <a:lstStyle/>
                    <a:p>
                      <a:r>
                        <a:rPr lang="en-US" dirty="0"/>
                        <a:t>Examination</a:t>
                      </a:r>
                    </a:p>
                  </a:txBody>
                  <a:tcPr/>
                </a:tc>
                <a:tc>
                  <a:txBody>
                    <a:bodyPr/>
                    <a:lstStyle/>
                    <a:p>
                      <a:r>
                        <a:rPr lang="en-US" dirty="0"/>
                        <a:t>Procedures</a:t>
                      </a:r>
                    </a:p>
                  </a:txBody>
                  <a:tcPr/>
                </a:tc>
                <a:extLst>
                  <a:ext uri="{0D108BD9-81ED-4DB2-BD59-A6C34878D82A}">
                    <a16:rowId xmlns:a16="http://schemas.microsoft.com/office/drawing/2014/main" val="10000"/>
                  </a:ext>
                </a:extLst>
              </a:tr>
              <a:tr h="370840">
                <a:tc>
                  <a:txBody>
                    <a:bodyPr/>
                    <a:lstStyle/>
                    <a:p>
                      <a:r>
                        <a:rPr lang="en-US" dirty="0"/>
                        <a:t>Cardiovascular</a:t>
                      </a:r>
                    </a:p>
                  </a:txBody>
                  <a:tcPr/>
                </a:tc>
                <a:tc>
                  <a:txBody>
                    <a:bodyPr/>
                    <a:lstStyle/>
                    <a:p>
                      <a:r>
                        <a:rPr lang="en-US" dirty="0"/>
                        <a:t>St</a:t>
                      </a:r>
                      <a:r>
                        <a:rPr lang="en-US" baseline="0" dirty="0"/>
                        <a:t> 1: </a:t>
                      </a:r>
                      <a:r>
                        <a:rPr lang="en-US" dirty="0"/>
                        <a:t>Chest pain </a:t>
                      </a:r>
                      <a:r>
                        <a:rPr lang="en-US" dirty="0" err="1"/>
                        <a:t>Hx</a:t>
                      </a:r>
                      <a:endParaRPr lang="en-US" dirty="0"/>
                    </a:p>
                  </a:txBody>
                  <a:tcPr/>
                </a:tc>
                <a:tc>
                  <a:txBody>
                    <a:bodyPr/>
                    <a:lstStyle/>
                    <a:p>
                      <a:r>
                        <a:rPr lang="en-US" dirty="0"/>
                        <a:t>St 4: Diabetic Foot Exam</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Respiratory</a:t>
                      </a:r>
                    </a:p>
                  </a:txBody>
                  <a:tcPr/>
                </a:tc>
                <a:tc>
                  <a:txBody>
                    <a:bodyPr/>
                    <a:lstStyle/>
                    <a:p>
                      <a:r>
                        <a:rPr lang="en-US" dirty="0"/>
                        <a:t>St 5: Explanation of inhaler</a:t>
                      </a:r>
                      <a:r>
                        <a:rPr lang="en-US" baseline="0" dirty="0"/>
                        <a:t> technique</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dirty="0"/>
                        <a:t>GIT</a:t>
                      </a:r>
                    </a:p>
                  </a:txBody>
                  <a:tcPr/>
                </a:tc>
                <a:tc>
                  <a:txBody>
                    <a:bodyPr/>
                    <a:lstStyle/>
                    <a:p>
                      <a:endParaRPr lang="en-US" dirty="0"/>
                    </a:p>
                  </a:txBody>
                  <a:tcPr/>
                </a:tc>
                <a:tc>
                  <a:txBody>
                    <a:bodyPr/>
                    <a:lstStyle/>
                    <a:p>
                      <a:r>
                        <a:rPr lang="en-US" dirty="0"/>
                        <a:t>St 2: GIT Exam</a:t>
                      </a:r>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dirty="0"/>
                        <a:t>Musculoskeletal</a:t>
                      </a:r>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 3: Examination of Knee</a:t>
                      </a:r>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r>
                        <a:rPr lang="en-US" dirty="0"/>
                        <a:t>Neurology</a:t>
                      </a:r>
                    </a:p>
                  </a:txBody>
                  <a:tcPr/>
                </a:tc>
                <a:tc>
                  <a:txBody>
                    <a:bodyPr/>
                    <a:lstStyle/>
                    <a:p>
                      <a:r>
                        <a:rPr lang="en-US" dirty="0"/>
                        <a:t>St 6: Headache </a:t>
                      </a:r>
                      <a:r>
                        <a:rPr lang="en-US" dirty="0" err="1"/>
                        <a:t>Hx</a:t>
                      </a:r>
                      <a:endParaRPr lang="en-US" dirty="0"/>
                    </a:p>
                  </a:txBody>
                  <a:tcPr/>
                </a:tc>
                <a:tc>
                  <a:txBody>
                    <a:bodyPr/>
                    <a:lstStyle/>
                    <a:p>
                      <a:r>
                        <a:rPr lang="en-US" dirty="0"/>
                        <a:t>St 4:</a:t>
                      </a:r>
                      <a:r>
                        <a:rPr lang="en-US" baseline="0" dirty="0"/>
                        <a:t> Diabetic Foot Exam</a:t>
                      </a:r>
                      <a:endParaRPr lang="en-US" dirty="0"/>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en-US" dirty="0"/>
                        <a:t>Procedures</a:t>
                      </a:r>
                    </a:p>
                  </a:txBody>
                  <a:tcPr/>
                </a:tc>
                <a:tc>
                  <a:txBody>
                    <a:bodyPr/>
                    <a:lstStyle/>
                    <a:p>
                      <a:endParaRPr lang="en-US" dirty="0"/>
                    </a:p>
                  </a:txBody>
                  <a:tcPr/>
                </a:tc>
                <a:tc>
                  <a:txBody>
                    <a:bodyPr/>
                    <a:lstStyle/>
                    <a:p>
                      <a:endParaRPr lang="en-US" dirty="0"/>
                    </a:p>
                  </a:txBody>
                  <a:tcPr/>
                </a:tc>
                <a:tc>
                  <a:txBody>
                    <a:bodyPr/>
                    <a:lstStyle/>
                    <a:p>
                      <a:r>
                        <a:rPr lang="en-US" dirty="0"/>
                        <a:t>St 7: IM Injection</a:t>
                      </a:r>
                    </a:p>
                  </a:txBody>
                  <a:tcPr/>
                </a:tc>
                <a:extLst>
                  <a:ext uri="{0D108BD9-81ED-4DB2-BD59-A6C34878D82A}">
                    <a16:rowId xmlns:a16="http://schemas.microsoft.com/office/drawing/2014/main" val="10006"/>
                  </a:ext>
                </a:extLst>
              </a:tr>
              <a:tr h="370840">
                <a:tc>
                  <a:txBody>
                    <a:bodyPr/>
                    <a:lstStyle/>
                    <a:p>
                      <a:r>
                        <a:rPr lang="en-US" dirty="0"/>
                        <a:t>Patient Safety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 5: Explanation of</a:t>
                      </a:r>
                      <a:r>
                        <a:rPr lang="en-US" baseline="0" dirty="0"/>
                        <a:t> Inhaler Technique</a:t>
                      </a:r>
                      <a:endParaRPr lang="en-US" dirty="0"/>
                    </a:p>
                  </a:txBody>
                  <a:tcPr/>
                </a:tc>
                <a:tc>
                  <a:txBody>
                    <a:bodyPr/>
                    <a:lstStyle/>
                    <a:p>
                      <a:endParaRPr lang="en-US" dirty="0"/>
                    </a:p>
                  </a:txBody>
                  <a:tcPr/>
                </a:tc>
                <a:tc>
                  <a:txBody>
                    <a:bodyPr/>
                    <a:lstStyle/>
                    <a:p>
                      <a:r>
                        <a:rPr lang="en-US" dirty="0"/>
                        <a:t>St 7: IM Injection</a:t>
                      </a:r>
                    </a:p>
                  </a:txBody>
                  <a:tcPr/>
                </a:tc>
                <a:extLst>
                  <a:ext uri="{0D108BD9-81ED-4DB2-BD59-A6C34878D82A}">
                    <a16:rowId xmlns:a16="http://schemas.microsoft.com/office/drawing/2014/main" val="10007"/>
                  </a:ext>
                </a:extLst>
              </a:tr>
              <a:tr h="370840">
                <a:tc>
                  <a:txBody>
                    <a:bodyPr/>
                    <a:lstStyle/>
                    <a:p>
                      <a:r>
                        <a:rPr lang="en-US" dirty="0"/>
                        <a:t>Communication Skills</a:t>
                      </a:r>
                    </a:p>
                  </a:txBody>
                  <a:tcPr/>
                </a:tc>
                <a:tc>
                  <a:txBody>
                    <a:bodyPr/>
                    <a:lstStyle/>
                    <a:p>
                      <a:r>
                        <a:rPr lang="en-US" dirty="0"/>
                        <a:t>St 5: Explanation of</a:t>
                      </a:r>
                      <a:r>
                        <a:rPr lang="en-US" baseline="0" dirty="0"/>
                        <a:t> Inhaler Technique</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163" y="286603"/>
            <a:ext cx="812800" cy="812800"/>
          </a:xfrm>
          <a:prstGeom prst="rect">
            <a:avLst/>
          </a:prstGeom>
        </p:spPr>
      </p:pic>
    </p:spTree>
    <p:extLst>
      <p:ext uri="{BB962C8B-B14F-4D97-AF65-F5344CB8AC3E}">
        <p14:creationId xmlns:p14="http://schemas.microsoft.com/office/powerpoint/2010/main" val="15651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6022" y="286603"/>
            <a:ext cx="10493829" cy="6302329"/>
          </a:xfr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199181"/>
            <a:ext cx="812800" cy="812800"/>
          </a:xfrm>
          <a:prstGeom prst="rect">
            <a:avLst/>
          </a:prstGeom>
        </p:spPr>
      </p:pic>
    </p:spTree>
    <p:extLst>
      <p:ext uri="{BB962C8B-B14F-4D97-AF65-F5344CB8AC3E}">
        <p14:creationId xmlns:p14="http://schemas.microsoft.com/office/powerpoint/2010/main" val="148807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Blueprinting will improve the validity of you examination by helping you to: </a:t>
            </a:r>
          </a:p>
          <a:p>
            <a:endParaRPr lang="en-US" dirty="0"/>
          </a:p>
          <a:p>
            <a:pPr lvl="1"/>
            <a:r>
              <a:rPr lang="en-US" dirty="0"/>
              <a:t>Assess the instructional objectives of the module</a:t>
            </a:r>
          </a:p>
          <a:p>
            <a:pPr lvl="1"/>
            <a:r>
              <a:rPr lang="en-US" dirty="0"/>
              <a:t>Avoid over- or under-representing a topic in your test </a:t>
            </a:r>
          </a:p>
          <a:p>
            <a:pPr lvl="1"/>
            <a:r>
              <a:rPr lang="en-US" dirty="0"/>
              <a:t>Use appropriate formats for the competencies and skills being assessed </a:t>
            </a:r>
          </a:p>
          <a:p>
            <a:pPr lvl="1"/>
            <a:r>
              <a:rPr lang="en-US" dirty="0"/>
              <a:t>Show students the topics you value </a:t>
            </a:r>
          </a:p>
          <a:p>
            <a:pPr lvl="1"/>
            <a:r>
              <a:rPr lang="en-US" dirty="0"/>
              <a:t>Ensure similar exam content from year to year </a:t>
            </a:r>
          </a:p>
          <a:p>
            <a:r>
              <a:rPr lang="en-US" dirty="0"/>
              <a:t>For more detailed information, please see the NBME guides which are linked from the next slide.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24693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t>1. Bridge PD, Musial J, Frank R, Roe T and </a:t>
            </a:r>
            <a:r>
              <a:rPr lang="en-US" dirty="0" err="1"/>
              <a:t>Sawilowsky</a:t>
            </a:r>
            <a:r>
              <a:rPr lang="en-US" dirty="0"/>
              <a:t> S. Measurement practices: Methods for developing content-valid student examinations. Medical Teacher 2003;25:414–421. </a:t>
            </a:r>
          </a:p>
          <a:p>
            <a:endParaRPr lang="en-US" dirty="0"/>
          </a:p>
          <a:p>
            <a:r>
              <a:rPr lang="en-US" dirty="0"/>
              <a:t>2. Test Blueprinting I – Selecting and Assessment Method: NBME 2019:  </a:t>
            </a:r>
            <a:r>
              <a:rPr lang="en-US" dirty="0">
                <a:hlinkClick r:id="rId3"/>
              </a:rPr>
              <a:t>https://www.nbme.org/sites/default/files/2020-01/Test-Blueprinting-Lesson-1.pdf</a:t>
            </a:r>
            <a:endParaRPr lang="en-US" dirty="0"/>
          </a:p>
          <a:p>
            <a:endParaRPr lang="en-US" dirty="0"/>
          </a:p>
          <a:p>
            <a:pPr lvl="0"/>
            <a:r>
              <a:rPr lang="en-US" dirty="0"/>
              <a:t>3. Test Blueprinting II – Creating a Test Blueprint: NBME 2019:  </a:t>
            </a:r>
            <a:r>
              <a:rPr lang="en-GB" u="sng" dirty="0">
                <a:hlinkClick r:id="rId4"/>
              </a:rPr>
              <a:t>https://www.nbme.org/sites/default/files/2020-01/Test-Blueprinting-Lesson-2.pdf</a:t>
            </a:r>
            <a:endParaRPr lang="en-GB" dirty="0"/>
          </a:p>
          <a:p>
            <a:endParaRPr lang="en-US" dirty="0"/>
          </a:p>
        </p:txBody>
      </p:sp>
    </p:spTree>
    <p:extLst>
      <p:ext uri="{BB962C8B-B14F-4D97-AF65-F5344CB8AC3E}">
        <p14:creationId xmlns:p14="http://schemas.microsoft.com/office/powerpoint/2010/main" val="109131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758952"/>
            <a:ext cx="10722685" cy="3566160"/>
          </a:xfrm>
        </p:spPr>
        <p:txBody>
          <a:bodyPr>
            <a:normAutofit/>
          </a:bodyPr>
          <a:lstStyle/>
          <a:p>
            <a:r>
              <a:rPr lang="en-US" sz="7200" dirty="0"/>
              <a:t>Blueprinting Examinations in Medical Education</a:t>
            </a:r>
          </a:p>
        </p:txBody>
      </p:sp>
      <p:sp>
        <p:nvSpPr>
          <p:cNvPr id="3" name="Subtitle 2"/>
          <p:cNvSpPr>
            <a:spLocks noGrp="1"/>
          </p:cNvSpPr>
          <p:nvPr>
            <p:ph type="subTitle" idx="1"/>
          </p:nvPr>
        </p:nvSpPr>
        <p:spPr/>
        <p:txBody>
          <a:bodyPr>
            <a:normAutofit fontScale="85000" lnSpcReduction="20000"/>
          </a:bodyPr>
          <a:lstStyle/>
          <a:p>
            <a:endParaRPr lang="en-US" dirty="0"/>
          </a:p>
          <a:p>
            <a:endParaRPr lang="en-US" dirty="0"/>
          </a:p>
          <a:p>
            <a:r>
              <a:rPr lang="en-US" dirty="0" err="1"/>
              <a:t>Dr</a:t>
            </a:r>
            <a:r>
              <a:rPr lang="en-US" dirty="0"/>
              <a:t> Helen Hynes, Medical Education Unit, UCC</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0" y="352552"/>
            <a:ext cx="812800" cy="812800"/>
          </a:xfrm>
          <a:prstGeom prst="rect">
            <a:avLst/>
          </a:prstGeom>
        </p:spPr>
      </p:pic>
    </p:spTree>
    <p:extLst>
      <p:ext uri="{BB962C8B-B14F-4D97-AF65-F5344CB8AC3E}">
        <p14:creationId xmlns:p14="http://schemas.microsoft.com/office/powerpoint/2010/main" val="116390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Blueprint?</a:t>
            </a:r>
          </a:p>
        </p:txBody>
      </p:sp>
      <p:sp>
        <p:nvSpPr>
          <p:cNvPr id="3" name="Content Placeholder 2"/>
          <p:cNvSpPr>
            <a:spLocks noGrp="1"/>
          </p:cNvSpPr>
          <p:nvPr>
            <p:ph idx="1"/>
          </p:nvPr>
        </p:nvSpPr>
        <p:spPr>
          <a:xfrm>
            <a:off x="1126309" y="1849118"/>
            <a:ext cx="10058400" cy="4023360"/>
          </a:xfrm>
        </p:spPr>
        <p:txBody>
          <a:bodyPr/>
          <a:lstStyle/>
          <a:p>
            <a:r>
              <a:rPr lang="en-US" dirty="0"/>
              <a:t>At it simplest a test Blueprint is a grid, which allows examiners to generate content-valid exams by linking the required subject content and competencies to the items appearing on the test. </a:t>
            </a:r>
            <a:r>
              <a:rPr lang="en-US" baseline="30000" dirty="0"/>
              <a:t>1</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1886" y="286603"/>
            <a:ext cx="812800" cy="8128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21083039"/>
              </p:ext>
            </p:extLst>
          </p:nvPr>
        </p:nvGraphicFramePr>
        <p:xfrm>
          <a:off x="1878149" y="3264150"/>
          <a:ext cx="7765142" cy="2926080"/>
        </p:xfrm>
        <a:graphic>
          <a:graphicData uri="http://schemas.openxmlformats.org/drawingml/2006/table">
            <a:tbl>
              <a:tblPr firstRow="1" bandRow="1">
                <a:tableStyleId>{9DCAF9ED-07DC-4A11-8D7F-57B35C25682E}</a:tableStyleId>
              </a:tblPr>
              <a:tblGrid>
                <a:gridCol w="1109306">
                  <a:extLst>
                    <a:ext uri="{9D8B030D-6E8A-4147-A177-3AD203B41FA5}">
                      <a16:colId xmlns:a16="http://schemas.microsoft.com/office/drawing/2014/main" val="20000"/>
                    </a:ext>
                  </a:extLst>
                </a:gridCol>
                <a:gridCol w="1109306">
                  <a:extLst>
                    <a:ext uri="{9D8B030D-6E8A-4147-A177-3AD203B41FA5}">
                      <a16:colId xmlns:a16="http://schemas.microsoft.com/office/drawing/2014/main" val="20001"/>
                    </a:ext>
                  </a:extLst>
                </a:gridCol>
                <a:gridCol w="1109306">
                  <a:extLst>
                    <a:ext uri="{9D8B030D-6E8A-4147-A177-3AD203B41FA5}">
                      <a16:colId xmlns:a16="http://schemas.microsoft.com/office/drawing/2014/main" val="20002"/>
                    </a:ext>
                  </a:extLst>
                </a:gridCol>
                <a:gridCol w="1109306">
                  <a:extLst>
                    <a:ext uri="{9D8B030D-6E8A-4147-A177-3AD203B41FA5}">
                      <a16:colId xmlns:a16="http://schemas.microsoft.com/office/drawing/2014/main" val="20003"/>
                    </a:ext>
                  </a:extLst>
                </a:gridCol>
                <a:gridCol w="1109306">
                  <a:extLst>
                    <a:ext uri="{9D8B030D-6E8A-4147-A177-3AD203B41FA5}">
                      <a16:colId xmlns:a16="http://schemas.microsoft.com/office/drawing/2014/main" val="20004"/>
                    </a:ext>
                  </a:extLst>
                </a:gridCol>
                <a:gridCol w="1109306">
                  <a:extLst>
                    <a:ext uri="{9D8B030D-6E8A-4147-A177-3AD203B41FA5}">
                      <a16:colId xmlns:a16="http://schemas.microsoft.com/office/drawing/2014/main" val="20005"/>
                    </a:ext>
                  </a:extLst>
                </a:gridCol>
                <a:gridCol w="1109306">
                  <a:extLst>
                    <a:ext uri="{9D8B030D-6E8A-4147-A177-3AD203B41FA5}">
                      <a16:colId xmlns:a16="http://schemas.microsoft.com/office/drawing/2014/main" val="20006"/>
                    </a:ext>
                  </a:extLst>
                </a:gridCol>
              </a:tblGrid>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extLst>
                  <a:ext uri="{0D108BD9-81ED-4DB2-BD59-A6C34878D82A}">
                    <a16:rowId xmlns:a16="http://schemas.microsoft.com/office/drawing/2014/main" val="10001"/>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2"/>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extLst>
                  <a:ext uri="{0D108BD9-81ED-4DB2-BD59-A6C34878D82A}">
                    <a16:rowId xmlns:a16="http://schemas.microsoft.com/office/drawing/2014/main" val="10003"/>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4"/>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extLst>
                  <a:ext uri="{0D108BD9-81ED-4DB2-BD59-A6C34878D82A}">
                    <a16:rowId xmlns:a16="http://schemas.microsoft.com/office/drawing/2014/main" val="10005"/>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6"/>
                  </a:ext>
                </a:extLst>
              </a:tr>
              <a:tr h="2949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E1FD"/>
                    </a:solidFill>
                  </a:tcPr>
                </a:tc>
                <a:extLst>
                  <a:ext uri="{0D108BD9-81ED-4DB2-BD59-A6C34878D82A}">
                    <a16:rowId xmlns:a16="http://schemas.microsoft.com/office/drawing/2014/main" val="10007"/>
                  </a:ext>
                </a:extLst>
              </a:tr>
            </a:tbl>
          </a:graphicData>
        </a:graphic>
      </p:graphicFrame>
      <p:sp>
        <p:nvSpPr>
          <p:cNvPr id="6" name="TextBox 5"/>
          <p:cNvSpPr txBox="1"/>
          <p:nvPr/>
        </p:nvSpPr>
        <p:spPr>
          <a:xfrm rot="16200000">
            <a:off x="337514" y="4840848"/>
            <a:ext cx="2329433" cy="369332"/>
          </a:xfrm>
          <a:prstGeom prst="rect">
            <a:avLst/>
          </a:prstGeom>
          <a:noFill/>
        </p:spPr>
        <p:txBody>
          <a:bodyPr wrap="square" rtlCol="0">
            <a:spAutoFit/>
          </a:bodyPr>
          <a:lstStyle/>
          <a:p>
            <a:r>
              <a:rPr lang="en-US" dirty="0"/>
              <a:t>Content</a:t>
            </a:r>
          </a:p>
        </p:txBody>
      </p:sp>
      <p:sp>
        <p:nvSpPr>
          <p:cNvPr id="8" name="TextBox 7"/>
          <p:cNvSpPr txBox="1"/>
          <p:nvPr/>
        </p:nvSpPr>
        <p:spPr>
          <a:xfrm>
            <a:off x="2104571" y="2888343"/>
            <a:ext cx="7271658" cy="369332"/>
          </a:xfrm>
          <a:prstGeom prst="rect">
            <a:avLst/>
          </a:prstGeom>
          <a:noFill/>
        </p:spPr>
        <p:txBody>
          <a:bodyPr wrap="square" rtlCol="0">
            <a:spAutoFit/>
          </a:bodyPr>
          <a:lstStyle/>
          <a:p>
            <a:r>
              <a:rPr lang="en-US"/>
              <a:t>Test Items </a:t>
            </a:r>
          </a:p>
        </p:txBody>
      </p:sp>
      <p:cxnSp>
        <p:nvCxnSpPr>
          <p:cNvPr id="10" name="Straight Arrow Connector 9"/>
          <p:cNvCxnSpPr/>
          <p:nvPr/>
        </p:nvCxnSpPr>
        <p:spPr>
          <a:xfrm>
            <a:off x="3483429" y="3025297"/>
            <a:ext cx="52541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524000" y="3425371"/>
            <a:ext cx="0" cy="1785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4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be in the Blueprint?</a:t>
            </a:r>
            <a:r>
              <a:rPr lang="en-US" baseline="30000" dirty="0"/>
              <a:t>2,3</a:t>
            </a:r>
            <a:endParaRPr lang="en-US" dirty="0"/>
          </a:p>
        </p:txBody>
      </p:sp>
      <p:sp>
        <p:nvSpPr>
          <p:cNvPr id="3" name="Content Placeholder 2"/>
          <p:cNvSpPr>
            <a:spLocks noGrp="1"/>
          </p:cNvSpPr>
          <p:nvPr>
            <p:ph idx="1"/>
          </p:nvPr>
        </p:nvSpPr>
        <p:spPr/>
        <p:txBody>
          <a:bodyPr>
            <a:normAutofit/>
          </a:bodyPr>
          <a:lstStyle/>
          <a:p>
            <a:r>
              <a:rPr lang="en-US" dirty="0"/>
              <a:t>NBME Guide </a:t>
            </a:r>
            <a:r>
              <a:rPr lang="en-US" baseline="30000" dirty="0"/>
              <a:t>2</a:t>
            </a:r>
            <a:endParaRPr lang="en-US" dirty="0"/>
          </a:p>
          <a:p>
            <a:endParaRPr lang="en-US" dirty="0"/>
          </a:p>
          <a:p>
            <a:r>
              <a:rPr lang="en-US" dirty="0"/>
              <a:t>A test blueprint contains a list of key components defining your test, including:  </a:t>
            </a:r>
          </a:p>
          <a:p>
            <a:endParaRPr lang="en-US" dirty="0"/>
          </a:p>
          <a:p>
            <a:pPr lvl="1"/>
            <a:r>
              <a:rPr lang="en-US" dirty="0"/>
              <a:t>The purpose of the test (To assess knowledge prior to moving on the the next stage of training? To assess competence prior to beginning supervised or independent practice?)</a:t>
            </a:r>
          </a:p>
          <a:p>
            <a:pPr lvl="1"/>
            <a:r>
              <a:rPr lang="en-US" dirty="0"/>
              <a:t>The content framework (Clinical skills, clinical knowledge, scientific knowledge, research skills ….)</a:t>
            </a:r>
          </a:p>
          <a:p>
            <a:pPr lvl="1"/>
            <a:r>
              <a:rPr lang="en-US" dirty="0"/>
              <a:t>The testing time </a:t>
            </a:r>
          </a:p>
          <a:p>
            <a:pPr lvl="1"/>
            <a:r>
              <a:rPr lang="en-US" dirty="0"/>
              <a:t>The content weighting (number of items per content area) </a:t>
            </a:r>
          </a:p>
          <a:p>
            <a:pPr lvl="1"/>
            <a:r>
              <a:rPr lang="en-US" dirty="0"/>
              <a:t>The item formats (e.g., MCQ, essay question, OSCE, research proposal </a:t>
            </a:r>
            <a:r>
              <a:rPr lang="en-US" dirty="0" err="1"/>
              <a:t>etc</a:t>
            </a:r>
            <a:r>
              <a:rPr lang="en-US" dirty="0"/>
              <a:t>)</a:t>
            </a:r>
          </a:p>
          <a:p>
            <a:pPr lvl="1"/>
            <a:endParaRPr lang="en-US" dirty="0"/>
          </a:p>
          <a:p>
            <a:pPr lvl="1"/>
            <a:endParaRPr lang="en-US" dirty="0"/>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914" y="286603"/>
            <a:ext cx="812800" cy="812800"/>
          </a:xfrm>
          <a:prstGeom prst="rect">
            <a:avLst/>
          </a:prstGeom>
        </p:spPr>
      </p:pic>
    </p:spTree>
    <p:extLst>
      <p:ext uri="{BB962C8B-B14F-4D97-AF65-F5344CB8AC3E}">
        <p14:creationId xmlns:p14="http://schemas.microsoft.com/office/powerpoint/2010/main" val="153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the module description and Learning Outcomes</a:t>
            </a:r>
          </a:p>
        </p:txBody>
      </p:sp>
      <p:sp>
        <p:nvSpPr>
          <p:cNvPr id="3" name="Content Placeholder 2"/>
          <p:cNvSpPr>
            <a:spLocks noGrp="1"/>
          </p:cNvSpPr>
          <p:nvPr>
            <p:ph idx="1"/>
          </p:nvPr>
        </p:nvSpPr>
        <p:spPr/>
        <p:txBody>
          <a:bodyPr>
            <a:normAutofit/>
          </a:bodyPr>
          <a:lstStyle/>
          <a:p>
            <a:r>
              <a:rPr lang="en-US" dirty="0"/>
              <a:t>On successful completion of this module, students should be able to:</a:t>
            </a:r>
          </a:p>
          <a:p>
            <a:endParaRPr lang="en-US" dirty="0"/>
          </a:p>
          <a:p>
            <a:pPr lvl="1"/>
            <a:r>
              <a:rPr lang="en-US" dirty="0"/>
              <a:t>Conduct a clinical consultation demonstrating effective communication skills, comprehensive recording of a history, comprehensive examination of all relevant systems and interpretation of the relevant findings (both positive and negative)</a:t>
            </a:r>
          </a:p>
          <a:p>
            <a:pPr lvl="1"/>
            <a:r>
              <a:rPr lang="en-US" dirty="0"/>
              <a:t>Generate a list of diagnoses in order of probability, specific to the patient</a:t>
            </a:r>
          </a:p>
          <a:p>
            <a:pPr lvl="1"/>
            <a:r>
              <a:rPr lang="en-US" dirty="0"/>
              <a:t>Initiate and interpret basic laboratory, radiological and other investigations pertinent to the patient's presentation</a:t>
            </a:r>
          </a:p>
          <a:p>
            <a:pPr lvl="1"/>
            <a:r>
              <a:rPr lang="en-US" dirty="0"/>
              <a:t>Manage common presentations of medical and surgical problems</a:t>
            </a:r>
          </a:p>
          <a:p>
            <a:pPr lvl="1"/>
            <a:r>
              <a:rPr lang="en-US" dirty="0"/>
              <a:t>Perform a prescribed set of procedural skills</a:t>
            </a:r>
          </a:p>
          <a:p>
            <a:pPr lvl="1"/>
            <a:r>
              <a:rPr lang="en-US" dirty="0"/>
              <a:t>Etc…</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103" y="199181"/>
            <a:ext cx="812800" cy="812800"/>
          </a:xfrm>
          <a:prstGeom prst="rect">
            <a:avLst/>
          </a:prstGeom>
        </p:spPr>
      </p:pic>
    </p:spTree>
    <p:extLst>
      <p:ext uri="{BB962C8B-B14F-4D97-AF65-F5344CB8AC3E}">
        <p14:creationId xmlns:p14="http://schemas.microsoft.com/office/powerpoint/2010/main" val="16968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best assess each of the Learning Outcomes?</a:t>
            </a:r>
          </a:p>
        </p:txBody>
      </p:sp>
      <p:sp>
        <p:nvSpPr>
          <p:cNvPr id="3" name="Content Placeholder 2"/>
          <p:cNvSpPr>
            <a:spLocks noGrp="1"/>
          </p:cNvSpPr>
          <p:nvPr>
            <p:ph idx="1"/>
          </p:nvPr>
        </p:nvSpPr>
        <p:spPr/>
        <p:txBody>
          <a:bodyPr>
            <a:normAutofit/>
          </a:bodyPr>
          <a:lstStyle/>
          <a:p>
            <a:r>
              <a:rPr lang="en-US" dirty="0"/>
              <a:t>Conduct a clinical consultation demonstrating effective communication skills, comprehensive recording of a history, comprehensive examination of all relevant systems and interpretation of the relevant findings (both positive and negative)</a:t>
            </a:r>
          </a:p>
          <a:p>
            <a:r>
              <a:rPr lang="en-US" dirty="0"/>
              <a:t>Possible methods of assessment:</a:t>
            </a:r>
          </a:p>
          <a:p>
            <a:r>
              <a:rPr lang="en-US" dirty="0"/>
              <a:t>Conduct a clinical consultation demonstrating:</a:t>
            </a:r>
          </a:p>
          <a:p>
            <a:endParaRPr lang="en-US"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05569421"/>
              </p:ext>
            </p:extLst>
          </p:nvPr>
        </p:nvGraphicFramePr>
        <p:xfrm>
          <a:off x="1097280" y="3677922"/>
          <a:ext cx="10058400" cy="2299546"/>
        </p:xfrm>
        <a:graphic>
          <a:graphicData uri="http://schemas.openxmlformats.org/drawingml/2006/table">
            <a:tbl>
              <a:tblPr bandRow="1">
                <a:tableStyleId>{21E4AEA4-8DFA-4A89-87EB-49C32662AFE0}</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525900">
                <a:tc>
                  <a:txBody>
                    <a:bodyPr/>
                    <a:lstStyle/>
                    <a:p>
                      <a:r>
                        <a:rPr lang="en-US" dirty="0"/>
                        <a:t>Effective communication skills</a:t>
                      </a:r>
                    </a:p>
                  </a:txBody>
                  <a:tcPr/>
                </a:tc>
                <a:tc>
                  <a:txBody>
                    <a:bodyPr/>
                    <a:lstStyle/>
                    <a:p>
                      <a:r>
                        <a:rPr lang="en-US" baseline="0" dirty="0"/>
                        <a:t>OSCE / Mini-CEX / Tutor evaluation</a:t>
                      </a:r>
                      <a:endParaRPr lang="en-US" dirty="0"/>
                    </a:p>
                  </a:txBody>
                  <a:tcPr/>
                </a:tc>
                <a:extLst>
                  <a:ext uri="{0D108BD9-81ED-4DB2-BD59-A6C34878D82A}">
                    <a16:rowId xmlns:a16="http://schemas.microsoft.com/office/drawing/2014/main" val="10000"/>
                  </a:ext>
                </a:extLst>
              </a:tr>
              <a:tr h="493486">
                <a:tc>
                  <a:txBody>
                    <a:bodyPr/>
                    <a:lstStyle/>
                    <a:p>
                      <a:r>
                        <a:rPr lang="en-US" dirty="0"/>
                        <a:t>Comprehensive recording of</a:t>
                      </a:r>
                      <a:r>
                        <a:rPr lang="en-US" baseline="0" dirty="0"/>
                        <a:t> a history</a:t>
                      </a:r>
                      <a:endParaRPr lang="en-US" dirty="0"/>
                    </a:p>
                  </a:txBody>
                  <a:tcPr/>
                </a:tc>
                <a:tc>
                  <a:txBody>
                    <a:bodyPr/>
                    <a:lstStyle/>
                    <a:p>
                      <a:r>
                        <a:rPr lang="en-US" baseline="0" dirty="0"/>
                        <a:t>OSCE / Mini-CEX / Tutor evaluation / Case write-up</a:t>
                      </a:r>
                      <a:endParaRPr lang="en-US" dirty="0"/>
                    </a:p>
                  </a:txBody>
                  <a:tcPr/>
                </a:tc>
                <a:extLst>
                  <a:ext uri="{0D108BD9-81ED-4DB2-BD59-A6C34878D82A}">
                    <a16:rowId xmlns:a16="http://schemas.microsoft.com/office/drawing/2014/main" val="10001"/>
                  </a:ext>
                </a:extLst>
              </a:tr>
              <a:tr h="433009">
                <a:tc>
                  <a:txBody>
                    <a:bodyPr/>
                    <a:lstStyle/>
                    <a:p>
                      <a:r>
                        <a:rPr lang="en-US" dirty="0"/>
                        <a:t>Comprehensive</a:t>
                      </a:r>
                      <a:r>
                        <a:rPr lang="en-US" baseline="0" dirty="0"/>
                        <a:t> examination of all relevant systems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OSCE / Mini-CEX / Tutor evaluation</a:t>
                      </a:r>
                      <a:endParaRPr lang="en-US" dirty="0"/>
                    </a:p>
                    <a:p>
                      <a:endParaRPr lang="en-US" dirty="0"/>
                    </a:p>
                  </a:txBody>
                  <a:tcPr/>
                </a:tc>
                <a:extLst>
                  <a:ext uri="{0D108BD9-81ED-4DB2-BD59-A6C34878D82A}">
                    <a16:rowId xmlns:a16="http://schemas.microsoft.com/office/drawing/2014/main" val="10002"/>
                  </a:ext>
                </a:extLst>
              </a:tr>
              <a:tr h="543279">
                <a:tc>
                  <a:txBody>
                    <a:bodyPr/>
                    <a:lstStyle/>
                    <a:p>
                      <a:r>
                        <a:rPr lang="en-US" dirty="0"/>
                        <a:t>Interpretation of the</a:t>
                      </a:r>
                      <a:r>
                        <a:rPr lang="en-US" baseline="0" dirty="0"/>
                        <a:t> relevant findings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OSCE / Mini-CEX / Tutor evaluation / Case write-up</a:t>
                      </a:r>
                      <a:endParaRPr lang="en-US" dirty="0"/>
                    </a:p>
                    <a:p>
                      <a:endParaRPr lang="en-US" dirty="0"/>
                    </a:p>
                  </a:txBody>
                  <a:tcPr/>
                </a:tc>
                <a:extLst>
                  <a:ext uri="{0D108BD9-81ED-4DB2-BD59-A6C34878D82A}">
                    <a16:rowId xmlns:a16="http://schemas.microsoft.com/office/drawing/2014/main" val="10003"/>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365" y="223855"/>
            <a:ext cx="812800" cy="812800"/>
          </a:xfrm>
          <a:prstGeom prst="rect">
            <a:avLst/>
          </a:prstGeom>
        </p:spPr>
      </p:pic>
    </p:spTree>
    <p:extLst>
      <p:ext uri="{BB962C8B-B14F-4D97-AF65-F5344CB8AC3E}">
        <p14:creationId xmlns:p14="http://schemas.microsoft.com/office/powerpoint/2010/main" val="16554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best assess each of the Learning Outcomes?</a:t>
            </a:r>
          </a:p>
        </p:txBody>
      </p:sp>
      <p:graphicFrame>
        <p:nvGraphicFramePr>
          <p:cNvPr id="5" name="Table 4"/>
          <p:cNvGraphicFramePr>
            <a:graphicFrameLocks noGrp="1"/>
          </p:cNvGraphicFramePr>
          <p:nvPr>
            <p:extLst>
              <p:ext uri="{D42A27DB-BD31-4B8C-83A1-F6EECF244321}">
                <p14:modId xmlns:p14="http://schemas.microsoft.com/office/powerpoint/2010/main" val="670229155"/>
              </p:ext>
            </p:extLst>
          </p:nvPr>
        </p:nvGraphicFramePr>
        <p:xfrm>
          <a:off x="1097280" y="2514960"/>
          <a:ext cx="10058400" cy="2839720"/>
        </p:xfrm>
        <a:graphic>
          <a:graphicData uri="http://schemas.openxmlformats.org/drawingml/2006/table">
            <a:tbl>
              <a:tblPr bandRow="1">
                <a:tableStyleId>{21E4AEA4-8DFA-4A89-87EB-49C32662AFE0}</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Generate a list of diagnoses in order of probability, specific to the patient</a:t>
                      </a:r>
                    </a:p>
                    <a:p>
                      <a:endParaRPr lang="en-US" dirty="0"/>
                    </a:p>
                  </a:txBody>
                  <a:tcPr/>
                </a:tc>
                <a:tc>
                  <a:txBody>
                    <a:bodyPr/>
                    <a:lstStyle/>
                    <a:p>
                      <a:r>
                        <a:rPr lang="en-US" dirty="0"/>
                        <a:t>Case write up, OSCE</a:t>
                      </a:r>
                    </a:p>
                  </a:txBody>
                  <a:tcPr/>
                </a:tc>
                <a:extLst>
                  <a:ext uri="{0D108BD9-81ED-4DB2-BD59-A6C34878D82A}">
                    <a16:rowId xmlns:a16="http://schemas.microsoft.com/office/drawing/2014/main" val="10000"/>
                  </a:ext>
                </a:extLst>
              </a:tr>
              <a:tr h="370840">
                <a:tc>
                  <a:txBody>
                    <a:bodyPr/>
                    <a:lstStyle/>
                    <a:p>
                      <a:pPr lvl="0"/>
                      <a:r>
                        <a:rPr lang="en-US" dirty="0"/>
                        <a:t>Initiate and interpret basic laboratory, radiological and other investigations pertinent to the patient's presentation</a:t>
                      </a:r>
                    </a:p>
                  </a:txBody>
                  <a:tcPr/>
                </a:tc>
                <a:tc>
                  <a:txBody>
                    <a:bodyPr/>
                    <a:lstStyle/>
                    <a:p>
                      <a:r>
                        <a:rPr lang="en-US" dirty="0"/>
                        <a:t>MCQ, EMQ, Data Interpretation Short answer questions</a:t>
                      </a:r>
                    </a:p>
                  </a:txBody>
                  <a:tcPr/>
                </a:tc>
                <a:extLst>
                  <a:ext uri="{0D108BD9-81ED-4DB2-BD59-A6C34878D82A}">
                    <a16:rowId xmlns:a16="http://schemas.microsoft.com/office/drawing/2014/main" val="10001"/>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Manage common presentations of medical and surgical problems</a:t>
                      </a:r>
                    </a:p>
                  </a:txBody>
                  <a:tcPr/>
                </a:tc>
                <a:tc>
                  <a:txBody>
                    <a:bodyPr/>
                    <a:lstStyle/>
                    <a:p>
                      <a:r>
                        <a:rPr lang="en-US" dirty="0"/>
                        <a:t>MCQ, EMQ, Short answer</a:t>
                      </a:r>
                      <a:r>
                        <a:rPr lang="en-US" baseline="0" dirty="0"/>
                        <a:t> questions, essay questions</a:t>
                      </a:r>
                      <a:endParaRPr lang="en-US" dirty="0"/>
                    </a:p>
                  </a:txBody>
                  <a:tcPr/>
                </a:tc>
                <a:extLst>
                  <a:ext uri="{0D108BD9-81ED-4DB2-BD59-A6C34878D82A}">
                    <a16:rowId xmlns:a16="http://schemas.microsoft.com/office/drawing/2014/main" val="10002"/>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Perform a prescribed set of procedural skills</a:t>
                      </a:r>
                    </a:p>
                  </a:txBody>
                  <a:tcPr/>
                </a:tc>
                <a:tc>
                  <a:txBody>
                    <a:bodyPr/>
                    <a:lstStyle/>
                    <a:p>
                      <a:r>
                        <a:rPr lang="en-US" dirty="0"/>
                        <a:t>OSCE, Direct Observation of Practice</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1097280" y="2112245"/>
            <a:ext cx="9817463" cy="369332"/>
          </a:xfrm>
          <a:prstGeom prst="rect">
            <a:avLst/>
          </a:prstGeom>
          <a:noFill/>
        </p:spPr>
        <p:txBody>
          <a:bodyPr wrap="square" rtlCol="0">
            <a:spAutoFit/>
          </a:bodyPr>
          <a:lstStyle/>
          <a:p>
            <a:r>
              <a:rPr lang="en-US" dirty="0"/>
              <a:t>Learning Outcome 				         Possible Assessment Method</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2638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Choose the methods of assessment</a:t>
            </a:r>
          </a:p>
        </p:txBody>
      </p:sp>
      <p:sp>
        <p:nvSpPr>
          <p:cNvPr id="3" name="Content Placeholder 2"/>
          <p:cNvSpPr>
            <a:spLocks noGrp="1"/>
          </p:cNvSpPr>
          <p:nvPr>
            <p:ph idx="1"/>
          </p:nvPr>
        </p:nvSpPr>
        <p:spPr>
          <a:xfrm>
            <a:off x="1097280" y="1845734"/>
            <a:ext cx="4824549" cy="4023360"/>
          </a:xfrm>
        </p:spPr>
        <p:txBody>
          <a:bodyPr/>
          <a:lstStyle/>
          <a:p>
            <a:r>
              <a:rPr lang="en-US" dirty="0"/>
              <a:t>Choose your methods of assessment to ensure that all of the learning outcomes can be assessed.</a:t>
            </a:r>
          </a:p>
          <a:p>
            <a:r>
              <a:rPr lang="en-US" dirty="0"/>
              <a:t>In most cases this will mean a number of different assessment methods including continuous assessment and end of module assessments.</a:t>
            </a:r>
          </a:p>
          <a:p>
            <a:r>
              <a:rPr lang="en-US" dirty="0"/>
              <a:t>Outline which learning outcomes will be assessed by which assessments and include this in the Blueprint.</a:t>
            </a:r>
          </a:p>
          <a:p>
            <a:endParaRPr lang="en-US" dirty="0"/>
          </a:p>
        </p:txBody>
      </p:sp>
      <p:pic>
        <p:nvPicPr>
          <p:cNvPr id="5" name="Picture 4"/>
          <p:cNvPicPr>
            <a:picLocks noChangeAspect="1"/>
          </p:cNvPicPr>
          <p:nvPr/>
        </p:nvPicPr>
        <p:blipFill>
          <a:blip r:embed="rId5"/>
          <a:stretch>
            <a:fillRect/>
          </a:stretch>
        </p:blipFill>
        <p:spPr>
          <a:xfrm>
            <a:off x="6126480" y="1845734"/>
            <a:ext cx="5215467" cy="39116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5109" y="286603"/>
            <a:ext cx="812800" cy="812800"/>
          </a:xfrm>
          <a:prstGeom prst="rect">
            <a:avLst/>
          </a:prstGeom>
        </p:spPr>
      </p:pic>
    </p:spTree>
    <p:extLst>
      <p:ext uri="{BB962C8B-B14F-4D97-AF65-F5344CB8AC3E}">
        <p14:creationId xmlns:p14="http://schemas.microsoft.com/office/powerpoint/2010/main" val="14352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weighting</a:t>
            </a:r>
          </a:p>
        </p:txBody>
      </p:sp>
      <p:sp>
        <p:nvSpPr>
          <p:cNvPr id="3" name="Content Placeholder 2"/>
          <p:cNvSpPr>
            <a:spLocks noGrp="1"/>
          </p:cNvSpPr>
          <p:nvPr>
            <p:ph idx="1"/>
          </p:nvPr>
        </p:nvSpPr>
        <p:spPr>
          <a:xfrm>
            <a:off x="1097280" y="1845734"/>
            <a:ext cx="6682377" cy="4023360"/>
          </a:xfrm>
        </p:spPr>
        <p:txBody>
          <a:bodyPr>
            <a:normAutofit/>
          </a:bodyPr>
          <a:lstStyle/>
          <a:p>
            <a:r>
              <a:rPr lang="en-US" dirty="0"/>
              <a:t>Consider the importance of each topic in order to determine the best content weighting for the test as a whole. </a:t>
            </a:r>
          </a:p>
          <a:p>
            <a:endParaRPr lang="en-US" dirty="0"/>
          </a:p>
          <a:p>
            <a:r>
              <a:rPr lang="en-US" dirty="0"/>
              <a:t>The number of questions for each content area should reflect the importance of that content area. </a:t>
            </a:r>
          </a:p>
          <a:p>
            <a:endParaRPr lang="en-US" dirty="0"/>
          </a:p>
          <a:p>
            <a:r>
              <a:rPr lang="en-US" dirty="0"/>
              <a:t>For example if one quarter of the teaching and learning time in the module was devoted to neurology, then approximately one quarter of the test weighting and content should be given to neurology questions.</a:t>
            </a:r>
          </a:p>
          <a:p>
            <a:endParaRPr lang="en-US" dirty="0"/>
          </a:p>
        </p:txBody>
      </p:sp>
      <p:pic>
        <p:nvPicPr>
          <p:cNvPr id="5" name="Picture 4"/>
          <p:cNvPicPr>
            <a:picLocks noChangeAspect="1"/>
          </p:cNvPicPr>
          <p:nvPr/>
        </p:nvPicPr>
        <p:blipFill>
          <a:blip r:embed="rId5"/>
          <a:stretch>
            <a:fillRect/>
          </a:stretch>
        </p:blipFill>
        <p:spPr>
          <a:xfrm>
            <a:off x="8432800" y="1845734"/>
            <a:ext cx="3300065" cy="330006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594" y="416896"/>
            <a:ext cx="812800" cy="812800"/>
          </a:xfrm>
          <a:prstGeom prst="rect">
            <a:avLst/>
          </a:prstGeom>
        </p:spPr>
      </p:pic>
    </p:spTree>
    <p:extLst>
      <p:ext uri="{BB962C8B-B14F-4D97-AF65-F5344CB8AC3E}">
        <p14:creationId xmlns:p14="http://schemas.microsoft.com/office/powerpoint/2010/main" val="20602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Custom 6">
      <a:dk1>
        <a:srgbClr val="000000"/>
      </a:dk1>
      <a:lt1>
        <a:srgbClr val="FFFFFF"/>
      </a:lt1>
      <a:dk2>
        <a:srgbClr val="39302A"/>
      </a:dk2>
      <a:lt2>
        <a:srgbClr val="E5DEDB"/>
      </a:lt2>
      <a:accent1>
        <a:srgbClr val="FF5012"/>
      </a:accent1>
      <a:accent2>
        <a:srgbClr val="F6B835"/>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11895</TotalTime>
  <Words>1666</Words>
  <Application>Microsoft Macintosh PowerPoint</Application>
  <PresentationFormat>Widescreen</PresentationFormat>
  <Paragraphs>170</Paragraphs>
  <Slides>13</Slides>
  <Notes>13</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Retrospect</vt:lpstr>
      <vt:lpstr>Blueprinting Examinations in Medical Education</vt:lpstr>
      <vt:lpstr>Blueprinting Examinations in Medical Education</vt:lpstr>
      <vt:lpstr>What is a Blueprint?</vt:lpstr>
      <vt:lpstr>What should be in the Blueprint?2,3</vt:lpstr>
      <vt:lpstr>Start with the module description and Learning Outcomes</vt:lpstr>
      <vt:lpstr>How can we best assess each of the Learning Outcomes?</vt:lpstr>
      <vt:lpstr>How can we best assess each of the Learning Outcomes?</vt:lpstr>
      <vt:lpstr>Choose the methods of assessment</vt:lpstr>
      <vt:lpstr>Content weighting</vt:lpstr>
      <vt:lpstr>Simple Example – 7 Station OSCE</vt:lpstr>
      <vt:lpstr>PowerPoint Presentation</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 MCQs</dc:title>
  <dc:creator>Hynes, Helen</dc:creator>
  <cp:lastModifiedBy>O'Reilly, Emma</cp:lastModifiedBy>
  <cp:revision>118</cp:revision>
  <cp:lastPrinted>2020-06-12T16:24:42Z</cp:lastPrinted>
  <dcterms:created xsi:type="dcterms:W3CDTF">2020-05-26T08:28:13Z</dcterms:created>
  <dcterms:modified xsi:type="dcterms:W3CDTF">2020-06-15T20:21:37Z</dcterms:modified>
</cp:coreProperties>
</file>